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84" r:id="rId4"/>
    <p:sldId id="257" r:id="rId5"/>
    <p:sldId id="258" r:id="rId6"/>
    <p:sldId id="259" r:id="rId7"/>
    <p:sldId id="261" r:id="rId8"/>
    <p:sldId id="262" r:id="rId9"/>
    <p:sldId id="263" r:id="rId10"/>
    <p:sldId id="265" r:id="rId11"/>
    <p:sldId id="283" r:id="rId12"/>
    <p:sldId id="266" r:id="rId13"/>
    <p:sldId id="276" r:id="rId14"/>
    <p:sldId id="278" r:id="rId15"/>
    <p:sldId id="279" r:id="rId16"/>
    <p:sldId id="267" r:id="rId17"/>
    <p:sldId id="268" r:id="rId18"/>
    <p:sldId id="269" r:id="rId19"/>
    <p:sldId id="271" r:id="rId20"/>
    <p:sldId id="275" r:id="rId21"/>
    <p:sldId id="280" r:id="rId22"/>
    <p:sldId id="281" r:id="rId23"/>
    <p:sldId id="282" r:id="rId24"/>
    <p:sldId id="274"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A5968-1210-46D6-9FA9-141059FCC4EB}"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196444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5968-1210-46D6-9FA9-141059FCC4EB}"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87401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5968-1210-46D6-9FA9-141059FCC4EB}"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168132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A5968-1210-46D6-9FA9-141059FCC4EB}"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75131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A5968-1210-46D6-9FA9-141059FCC4EB}" type="datetimeFigureOut">
              <a:rPr lang="en-US" smtClean="0"/>
              <a:t>7/31/2013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392268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A5968-1210-46D6-9FA9-141059FCC4EB}"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3852636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A5968-1210-46D6-9FA9-141059FCC4EB}" type="datetimeFigureOut">
              <a:rPr lang="en-US" smtClean="0"/>
              <a:t>7/31/2013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136706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A5968-1210-46D6-9FA9-141059FCC4EB}" type="datetimeFigureOut">
              <a:rPr lang="en-US" smtClean="0"/>
              <a:t>7/31/2013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219412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A5968-1210-46D6-9FA9-141059FCC4EB}" type="datetimeFigureOut">
              <a:rPr lang="en-US" smtClean="0"/>
              <a:t>7/31/2013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178402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A5968-1210-46D6-9FA9-141059FCC4EB}"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200547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A5968-1210-46D6-9FA9-141059FCC4EB}" type="datetimeFigureOut">
              <a:rPr lang="en-US" smtClean="0"/>
              <a:t>7/31/2013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E6651-FCAC-4952-A3AD-E2886C70E6AB}" type="slidenum">
              <a:rPr lang="en-US" smtClean="0"/>
              <a:t>‹#›</a:t>
            </a:fld>
            <a:endParaRPr lang="en-US"/>
          </a:p>
        </p:txBody>
      </p:sp>
    </p:spTree>
    <p:extLst>
      <p:ext uri="{BB962C8B-B14F-4D97-AF65-F5344CB8AC3E}">
        <p14:creationId xmlns:p14="http://schemas.microsoft.com/office/powerpoint/2010/main" val="297575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A5968-1210-46D6-9FA9-141059FCC4EB}" type="datetimeFigureOut">
              <a:rPr lang="en-US" smtClean="0"/>
              <a:t>7/31/2013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E6651-FCAC-4952-A3AD-E2886C70E6AB}" type="slidenum">
              <a:rPr lang="en-US" smtClean="0"/>
              <a:t>‹#›</a:t>
            </a:fld>
            <a:endParaRPr lang="en-US"/>
          </a:p>
        </p:txBody>
      </p:sp>
    </p:spTree>
    <p:extLst>
      <p:ext uri="{BB962C8B-B14F-4D97-AF65-F5344CB8AC3E}">
        <p14:creationId xmlns:p14="http://schemas.microsoft.com/office/powerpoint/2010/main" val="287007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youtu.be/ONcEN16R0FY"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iboxcomput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ccs.fordham.edu/"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ymantec.com/content/en/us/enterprise/other_resources/b-istr_main_report_v18_2012_21291018.en-us.pdf"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blog.veriphyr.com/2011/12/cost-medical-identity-thef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youtu.be/dnMHO3hlkm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7076661"/>
          </a:xfrm>
          <a:prstGeom prst="rect">
            <a:avLst/>
          </a:prstGeom>
        </p:spPr>
      </p:pic>
    </p:spTree>
    <p:extLst>
      <p:ext uri="{BB962C8B-B14F-4D97-AF65-F5344CB8AC3E}">
        <p14:creationId xmlns:p14="http://schemas.microsoft.com/office/powerpoint/2010/main" val="21912173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6" name="TextBox 5"/>
          <p:cNvSpPr txBox="1"/>
          <p:nvPr/>
        </p:nvSpPr>
        <p:spPr>
          <a:xfrm>
            <a:off x="3505200" y="1600200"/>
            <a:ext cx="7086600" cy="3600986"/>
          </a:xfrm>
          <a:prstGeom prst="rect">
            <a:avLst/>
          </a:prstGeom>
          <a:noFill/>
        </p:spPr>
        <p:txBody>
          <a:bodyPr wrap="square" rtlCol="0">
            <a:spAutoFit/>
          </a:bodyPr>
          <a:lstStyle/>
          <a:p>
            <a:r>
              <a:rPr lang="en-US" sz="1200" b="1" i="1" dirty="0" err="1" smtClean="0">
                <a:latin typeface="Arial" pitchFamily="34" charset="0"/>
                <a:cs typeface="Arial" pitchFamily="34" charset="0"/>
              </a:rPr>
              <a:t>iBOX</a:t>
            </a:r>
            <a:r>
              <a:rPr lang="en-US" sz="1200" b="1" i="1" dirty="0" smtClean="0">
                <a:latin typeface="Arial" pitchFamily="34" charset="0"/>
                <a:cs typeface="Arial" pitchFamily="34" charset="0"/>
              </a:rPr>
              <a:t> </a:t>
            </a:r>
            <a:r>
              <a:rPr lang="en-US" sz="1200" b="1" i="1" dirty="0">
                <a:latin typeface="Arial" pitchFamily="34" charset="0"/>
                <a:cs typeface="Arial" pitchFamily="34" charset="0"/>
              </a:rPr>
              <a:t>for mobile </a:t>
            </a:r>
            <a:r>
              <a:rPr lang="en-US" sz="1200" b="1" i="1" dirty="0" smtClean="0">
                <a:latin typeface="Arial" pitchFamily="34" charset="0"/>
                <a:cs typeface="Arial" pitchFamily="34" charset="0"/>
              </a:rPr>
              <a:t>platforms </a:t>
            </a:r>
          </a:p>
          <a:p>
            <a:endParaRPr lang="en-US" sz="1200" b="1" i="1" dirty="0">
              <a:latin typeface="Arial" pitchFamily="34" charset="0"/>
              <a:cs typeface="Arial" pitchFamily="34" charset="0"/>
            </a:endParaRPr>
          </a:p>
          <a:p>
            <a:r>
              <a:rPr lang="en-US" sz="1200" dirty="0" err="1" smtClean="0">
                <a:latin typeface="Arial" pitchFamily="34" charset="0"/>
                <a:cs typeface="Arial" pitchFamily="34" charset="0"/>
              </a:rPr>
              <a:t>iBOX</a:t>
            </a:r>
            <a:r>
              <a:rPr lang="en-US" sz="1200" dirty="0" smtClean="0">
                <a:latin typeface="Arial" pitchFamily="34" charset="0"/>
                <a:cs typeface="Arial" pitchFamily="34" charset="0"/>
              </a:rPr>
              <a:t> </a:t>
            </a:r>
            <a:r>
              <a:rPr lang="en-US" sz="1200" dirty="0">
                <a:latin typeface="Arial" pitchFamily="34" charset="0"/>
                <a:cs typeface="Arial" pitchFamily="34" charset="0"/>
              </a:rPr>
              <a:t>for Smart Phones creates a secure, isolated environment for safe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communication </a:t>
            </a:r>
            <a:r>
              <a:rPr lang="en-US" sz="1200" dirty="0">
                <a:latin typeface="Arial" pitchFamily="34" charset="0"/>
                <a:cs typeface="Arial" pitchFamily="34" charset="0"/>
              </a:rPr>
              <a:t>with financial institutions. It runs on a separate operating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system</a:t>
            </a:r>
            <a:r>
              <a:rPr lang="en-US" sz="1200" dirty="0">
                <a:latin typeface="Arial" pitchFamily="34" charset="0"/>
                <a:cs typeface="Arial" pitchFamily="34" charset="0"/>
              </a:rPr>
              <a:t>, to provide the highest level of security. </a:t>
            </a:r>
            <a:r>
              <a:rPr lang="en-US" sz="1200" dirty="0" err="1">
                <a:latin typeface="Arial" pitchFamily="34" charset="0"/>
                <a:cs typeface="Arial" pitchFamily="34" charset="0"/>
              </a:rPr>
              <a:t>iBOX</a:t>
            </a:r>
            <a:r>
              <a:rPr lang="en-US" sz="1200" dirty="0">
                <a:latin typeface="Arial" pitchFamily="34" charset="0"/>
                <a:cs typeface="Arial" pitchFamily="34" charset="0"/>
              </a:rPr>
              <a:t> deployed on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Smart </a:t>
            </a:r>
            <a:r>
              <a:rPr lang="en-US" sz="1200" dirty="0">
                <a:latin typeface="Arial" pitchFamily="34" charset="0"/>
                <a:cs typeface="Arial" pitchFamily="34" charset="0"/>
              </a:rPr>
              <a:t>Phones provide users with security on the go.</a:t>
            </a:r>
          </a:p>
          <a:p>
            <a:endParaRPr lang="en-US" sz="1200" b="1" i="1" dirty="0" smtClean="0">
              <a:latin typeface="Arial" pitchFamily="34" charset="0"/>
              <a:cs typeface="Arial" pitchFamily="34" charset="0"/>
            </a:endParaRPr>
          </a:p>
          <a:p>
            <a:pPr marL="228600" indent="-228600">
              <a:buAutoNum type="alphaLcPeriod"/>
            </a:pPr>
            <a:endParaRPr lang="en-US" sz="1200" dirty="0">
              <a:latin typeface="Arial" pitchFamily="34" charset="0"/>
              <a:cs typeface="Arial" pitchFamily="34" charset="0"/>
            </a:endParaRPr>
          </a:p>
          <a:p>
            <a:pPr marL="228600" indent="-228600">
              <a:buAutoNum type="alphaLcPeriod"/>
            </a:pPr>
            <a:endParaRPr lang="en-US" sz="1200" dirty="0" smtClean="0">
              <a:latin typeface="Arial" pitchFamily="34" charset="0"/>
              <a:cs typeface="Arial" pitchFamily="34" charset="0"/>
            </a:endParaRPr>
          </a:p>
          <a:p>
            <a:r>
              <a:rPr lang="en-US" sz="1200" b="1" i="1" dirty="0" smtClean="0">
                <a:latin typeface="Arial" pitchFamily="34" charset="0"/>
                <a:cs typeface="Arial" pitchFamily="34" charset="0"/>
              </a:rPr>
              <a:t>Vanishing </a:t>
            </a:r>
            <a:r>
              <a:rPr lang="en-US" sz="1200" b="1" i="1" dirty="0">
                <a:latin typeface="Arial" pitchFamily="34" charset="0"/>
                <a:cs typeface="Arial" pitchFamily="34" charset="0"/>
              </a:rPr>
              <a:t>Data </a:t>
            </a:r>
            <a:r>
              <a:rPr lang="en-US" sz="1200" b="1" i="1" dirty="0" smtClean="0">
                <a:latin typeface="Arial" pitchFamily="34" charset="0"/>
                <a:cs typeface="Arial" pitchFamily="34" charset="0"/>
              </a:rPr>
              <a:t>software</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r>
              <a:rPr lang="en-US" sz="1200" dirty="0">
                <a:latin typeface="Arial" pitchFamily="34" charset="0"/>
                <a:cs typeface="Arial" pitchFamily="34" charset="0"/>
              </a:rPr>
              <a:t>Vanishing Data focuses on an integration of cryptographic techniques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that </a:t>
            </a:r>
            <a:r>
              <a:rPr lang="en-US" sz="1200" dirty="0">
                <a:latin typeface="Arial" pitchFamily="34" charset="0"/>
                <a:cs typeface="Arial" pitchFamily="34" charset="0"/>
              </a:rPr>
              <a:t>targets </a:t>
            </a:r>
            <a:r>
              <a:rPr lang="en-US" sz="1200" dirty="0" smtClean="0">
                <a:latin typeface="Arial" pitchFamily="34" charset="0"/>
                <a:cs typeface="Arial" pitchFamily="34" charset="0"/>
              </a:rPr>
              <a:t>all </a:t>
            </a:r>
            <a:r>
              <a:rPr lang="en-US" sz="1200" dirty="0">
                <a:latin typeface="Arial" pitchFamily="34" charset="0"/>
                <a:cs typeface="Arial" pitchFamily="34" charset="0"/>
              </a:rPr>
              <a:t>types of data (emails, documents, and pictures),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and </a:t>
            </a:r>
            <a:r>
              <a:rPr lang="en-US" sz="1200" dirty="0">
                <a:latin typeface="Arial" pitchFamily="34" charset="0"/>
                <a:cs typeface="Arial" pitchFamily="34" charset="0"/>
              </a:rPr>
              <a:t>renders </a:t>
            </a:r>
            <a:r>
              <a:rPr lang="en-US" sz="1200" dirty="0" smtClean="0">
                <a:latin typeface="Arial" pitchFamily="34" charset="0"/>
                <a:cs typeface="Arial" pitchFamily="34" charset="0"/>
              </a:rPr>
              <a:t>them </a:t>
            </a:r>
            <a:r>
              <a:rPr lang="en-US" sz="1200" dirty="0">
                <a:latin typeface="Arial" pitchFamily="34" charset="0"/>
                <a:cs typeface="Arial" pitchFamily="34" charset="0"/>
              </a:rPr>
              <a:t>unreadable </a:t>
            </a:r>
            <a:r>
              <a:rPr lang="en-US" sz="1200" dirty="0" smtClean="0">
                <a:latin typeface="Arial" pitchFamily="34" charset="0"/>
                <a:cs typeface="Arial" pitchFamily="34" charset="0"/>
              </a:rPr>
              <a:t>after </a:t>
            </a:r>
            <a:r>
              <a:rPr lang="en-US" sz="1200" dirty="0">
                <a:latin typeface="Arial" pitchFamily="34" charset="0"/>
                <a:cs typeface="Arial" pitchFamily="34" charset="0"/>
              </a:rPr>
              <a:t>a specific period of time, determined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by </a:t>
            </a:r>
            <a:r>
              <a:rPr lang="en-US" sz="1200" dirty="0">
                <a:latin typeface="Arial" pitchFamily="34" charset="0"/>
                <a:cs typeface="Arial" pitchFamily="34" charset="0"/>
              </a:rPr>
              <a:t>the sender. </a:t>
            </a:r>
          </a:p>
          <a:p>
            <a:r>
              <a:rPr lang="en-US" sz="1200" dirty="0" smtClean="0">
                <a:latin typeface="Arial" pitchFamily="34" charset="0"/>
                <a:cs typeface="Arial" pitchFamily="34" charset="0"/>
              </a:rPr>
              <a:t>This </a:t>
            </a:r>
            <a:r>
              <a:rPr lang="en-US" sz="1200" dirty="0">
                <a:latin typeface="Arial" pitchFamily="34" charset="0"/>
                <a:cs typeface="Arial" pitchFamily="34" charset="0"/>
              </a:rPr>
              <a:t>data is irrecoverable </a:t>
            </a:r>
            <a:r>
              <a:rPr lang="en-US" sz="1200" dirty="0" smtClean="0">
                <a:latin typeface="Arial" pitchFamily="34" charset="0"/>
                <a:cs typeface="Arial" pitchFamily="34" charset="0"/>
              </a:rPr>
              <a:t>even </a:t>
            </a:r>
            <a:r>
              <a:rPr lang="en-US" sz="1200" dirty="0">
                <a:latin typeface="Arial" pitchFamily="34" charset="0"/>
                <a:cs typeface="Arial" pitchFamily="34" charset="0"/>
              </a:rPr>
              <a:t>through intense forensic examinations.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Whether </a:t>
            </a:r>
            <a:r>
              <a:rPr lang="en-US" sz="1200" dirty="0">
                <a:latin typeface="Arial" pitchFamily="34" charset="0"/>
                <a:cs typeface="Arial" pitchFamily="34" charset="0"/>
              </a:rPr>
              <a:t>it is 30 seconds, 30 </a:t>
            </a:r>
            <a:r>
              <a:rPr lang="en-US" sz="1200" dirty="0" smtClean="0">
                <a:latin typeface="Arial" pitchFamily="34" charset="0"/>
                <a:cs typeface="Arial" pitchFamily="34" charset="0"/>
              </a:rPr>
              <a:t>days, or </a:t>
            </a:r>
            <a:r>
              <a:rPr lang="en-US" sz="1200" dirty="0">
                <a:latin typeface="Arial" pitchFamily="34" charset="0"/>
                <a:cs typeface="Arial" pitchFamily="34" charset="0"/>
              </a:rPr>
              <a:t>years, the user controls how long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their data </a:t>
            </a:r>
            <a:r>
              <a:rPr lang="en-US" sz="1200" dirty="0">
                <a:latin typeface="Arial" pitchFamily="34" charset="0"/>
                <a:cs typeface="Arial" pitchFamily="34" charset="0"/>
              </a:rPr>
              <a:t>stays visible, after which time the </a:t>
            </a:r>
            <a:r>
              <a:rPr lang="en-US" sz="1200" dirty="0" smtClean="0">
                <a:latin typeface="Arial" pitchFamily="34" charset="0"/>
                <a:cs typeface="Arial" pitchFamily="34" charset="0"/>
              </a:rPr>
              <a:t>information </a:t>
            </a:r>
            <a:r>
              <a:rPr lang="en-US" sz="1200" dirty="0">
                <a:latin typeface="Arial" pitchFamily="34" charset="0"/>
                <a:cs typeface="Arial" pitchFamily="34" charset="0"/>
              </a:rPr>
              <a:t>becomes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unavailable </a:t>
            </a:r>
            <a:r>
              <a:rPr lang="en-US" sz="1200" dirty="0">
                <a:latin typeface="Arial" pitchFamily="34" charset="0"/>
                <a:cs typeface="Arial" pitchFamily="34" charset="0"/>
              </a:rPr>
              <a:t>to </a:t>
            </a:r>
            <a:r>
              <a:rPr lang="en-US" sz="1200" dirty="0" smtClean="0">
                <a:latin typeface="Arial" pitchFamily="34" charset="0"/>
                <a:cs typeface="Arial" pitchFamily="34" charset="0"/>
              </a:rPr>
              <a:t>the </a:t>
            </a:r>
            <a:r>
              <a:rPr lang="en-US" sz="1200" dirty="0">
                <a:latin typeface="Arial" pitchFamily="34" charset="0"/>
                <a:cs typeface="Arial" pitchFamily="34" charset="0"/>
              </a:rPr>
              <a:t>outside world, as well as yourself. </a:t>
            </a:r>
          </a:p>
        </p:txBody>
      </p:sp>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Investment </a:t>
            </a:r>
            <a:r>
              <a:rPr lang="en-US" b="1" dirty="0" smtClean="0">
                <a:solidFill>
                  <a:schemeClr val="bg1"/>
                </a:solidFill>
                <a:latin typeface="Arial" pitchFamily="34" charset="0"/>
                <a:cs typeface="Arial" pitchFamily="34" charset="0"/>
              </a:rPr>
              <a:t>Considerations</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29" y="1745796"/>
            <a:ext cx="2460171" cy="76880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406" y="3439886"/>
            <a:ext cx="1027394" cy="1436914"/>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1752600" y="457200"/>
            <a:ext cx="2588427" cy="276999"/>
          </a:xfrm>
          <a:prstGeom prst="rect">
            <a:avLst/>
          </a:prstGeom>
          <a:noFill/>
        </p:spPr>
        <p:txBody>
          <a:bodyPr wrap="square" rtlCol="0">
            <a:spAutoFit/>
          </a:bodyPr>
          <a:lstStyle/>
          <a:p>
            <a:r>
              <a:rPr lang="en-US" sz="1200" dirty="0">
                <a:solidFill>
                  <a:srgbClr val="000000"/>
                </a:solidFill>
                <a:latin typeface="Arial" pitchFamily="34" charset="0"/>
                <a:cs typeface="Arial" pitchFamily="34" charset="0"/>
              </a:rPr>
              <a:t>Products to be </a:t>
            </a:r>
            <a:r>
              <a:rPr lang="en-US" sz="1200" dirty="0" smtClean="0">
                <a:solidFill>
                  <a:srgbClr val="000000"/>
                </a:solidFill>
                <a:latin typeface="Arial" pitchFamily="34" charset="0"/>
                <a:cs typeface="Arial" pitchFamily="34" charset="0"/>
              </a:rPr>
              <a:t>developed</a:t>
            </a:r>
            <a:endParaRPr lang="en-US" sz="1200" dirty="0">
              <a:solidFill>
                <a:srgbClr val="000000"/>
              </a:solidFill>
              <a:latin typeface="Arial" pitchFamily="34" charset="0"/>
              <a:cs typeface="Arial" pitchFamily="34" charset="0"/>
            </a:endParaRPr>
          </a:p>
        </p:txBody>
      </p:sp>
      <p:sp>
        <p:nvSpPr>
          <p:cNvPr id="5" name="TextBox 4"/>
          <p:cNvSpPr txBox="1"/>
          <p:nvPr/>
        </p:nvSpPr>
        <p:spPr>
          <a:xfrm>
            <a:off x="1218013" y="4908798"/>
            <a:ext cx="1753787" cy="307777"/>
          </a:xfrm>
          <a:prstGeom prst="rect">
            <a:avLst/>
          </a:prstGeom>
          <a:effectLst>
            <a:glow rad="342900">
              <a:schemeClr val="accent1">
                <a:alpha val="10000"/>
              </a:schemeClr>
            </a:glow>
            <a:outerShdw blurRad="40000" dist="20000" dir="5400000" rotWithShape="0">
              <a:srgbClr val="000000">
                <a:alpha val="38000"/>
              </a:srgbClr>
            </a:outerShdw>
            <a:reflection blurRad="6350" endPos="58000" dir="5400000" sy="-100000" algn="bl" rotWithShape="0"/>
          </a:effectLst>
          <a:scene3d>
            <a:camera prst="orthographicFront"/>
            <a:lightRig rig="threePt" dir="t"/>
          </a:scene3d>
          <a:sp3d prstMaterial="metal">
            <a:bevelB/>
          </a:sp3d>
        </p:spPr>
        <p:style>
          <a:lnRef idx="1">
            <a:schemeClr val="dk1"/>
          </a:lnRef>
          <a:fillRef idx="1003">
            <a:schemeClr val="lt2"/>
          </a:fillRef>
          <a:effectRef idx="1">
            <a:schemeClr val="dk1"/>
          </a:effectRef>
          <a:fontRef idx="minor">
            <a:schemeClr val="dk1"/>
          </a:fontRef>
        </p:style>
        <p:txBody>
          <a:bodyPr wrap="square" rtlCol="0">
            <a:spAutoFit/>
          </a:bodyPr>
          <a:lstStyle/>
          <a:p>
            <a:r>
              <a:rPr lang="en-US" sz="1400" b="1" u="sng" dirty="0">
                <a:hlinkClick r:id="rId5"/>
              </a:rPr>
              <a:t>Vanishing Data </a:t>
            </a:r>
            <a:r>
              <a:rPr lang="en-US" sz="1400" b="1" u="sng" dirty="0" smtClean="0">
                <a:hlinkClick r:id="rId5"/>
              </a:rPr>
              <a:t>video</a:t>
            </a:r>
            <a:endParaRPr lang="en-US" sz="1400" b="1" dirty="0"/>
          </a:p>
        </p:txBody>
      </p:sp>
    </p:spTree>
    <p:extLst>
      <p:ext uri="{BB962C8B-B14F-4D97-AF65-F5344CB8AC3E}">
        <p14:creationId xmlns:p14="http://schemas.microsoft.com/office/powerpoint/2010/main" val="4244232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Investment </a:t>
            </a:r>
            <a:r>
              <a:rPr lang="en-US" b="1" dirty="0" smtClean="0">
                <a:solidFill>
                  <a:schemeClr val="bg1"/>
                </a:solidFill>
                <a:latin typeface="Arial" pitchFamily="34" charset="0"/>
                <a:cs typeface="Arial" pitchFamily="34" charset="0"/>
              </a:rPr>
              <a:t>Considerations</a:t>
            </a:r>
            <a:endParaRPr lang="en-US" dirty="0">
              <a:solidFill>
                <a:schemeClr val="bg1"/>
              </a:solidFill>
              <a:latin typeface="Arial" pitchFamily="34" charset="0"/>
              <a:cs typeface="Arial" pitchFamily="34" charset="0"/>
            </a:endParaRPr>
          </a:p>
        </p:txBody>
      </p:sp>
      <p:sp>
        <p:nvSpPr>
          <p:cNvPr id="4" name="TextBox 3"/>
          <p:cNvSpPr txBox="1"/>
          <p:nvPr/>
        </p:nvSpPr>
        <p:spPr>
          <a:xfrm>
            <a:off x="1752600" y="457200"/>
            <a:ext cx="4239322" cy="276999"/>
          </a:xfrm>
          <a:prstGeom prst="rect">
            <a:avLst/>
          </a:prstGeom>
          <a:noFill/>
        </p:spPr>
        <p:txBody>
          <a:bodyPr wrap="square" rtlCol="0">
            <a:spAutoFit/>
          </a:bodyPr>
          <a:lstStyle/>
          <a:p>
            <a:r>
              <a:rPr lang="en-US" sz="1200" dirty="0" smtClean="0">
                <a:solidFill>
                  <a:srgbClr val="000000"/>
                </a:solidFill>
                <a:latin typeface="Arial" pitchFamily="34" charset="0"/>
                <a:cs typeface="Arial" pitchFamily="34" charset="0"/>
              </a:rPr>
              <a:t>Rough Timeline for Products </a:t>
            </a:r>
            <a:r>
              <a:rPr lang="en-US" sz="1200" dirty="0">
                <a:solidFill>
                  <a:srgbClr val="000000"/>
                </a:solidFill>
                <a:latin typeface="Arial" pitchFamily="34" charset="0"/>
                <a:cs typeface="Arial" pitchFamily="34" charset="0"/>
              </a:rPr>
              <a:t>to be </a:t>
            </a:r>
            <a:r>
              <a:rPr lang="en-US" sz="1200" dirty="0" smtClean="0">
                <a:solidFill>
                  <a:srgbClr val="000000"/>
                </a:solidFill>
                <a:latin typeface="Arial" pitchFamily="34" charset="0"/>
                <a:cs typeface="Arial" pitchFamily="34" charset="0"/>
              </a:rPr>
              <a:t>developed</a:t>
            </a:r>
            <a:endParaRPr lang="en-US" sz="1200" dirty="0">
              <a:solidFill>
                <a:srgbClr val="000000"/>
              </a:solidFill>
              <a:latin typeface="Arial" pitchFamily="34" charset="0"/>
              <a:cs typeface="Arial" pitchFamily="34" charset="0"/>
            </a:endParaRPr>
          </a:p>
        </p:txBody>
      </p:sp>
      <p:sp>
        <p:nvSpPr>
          <p:cNvPr id="14" name="Rectangle 463"/>
          <p:cNvSpPr>
            <a:spLocks noChangeArrowheads="1"/>
          </p:cNvSpPr>
          <p:nvPr/>
        </p:nvSpPr>
        <p:spPr bwMode="auto">
          <a:xfrm>
            <a:off x="1917192" y="1143000"/>
            <a:ext cx="3886200" cy="28862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r>
              <a:rPr lang="en-US" sz="1200" b="1" dirty="0" err="1"/>
              <a:t>iBOX</a:t>
            </a:r>
            <a:r>
              <a:rPr lang="en-US" sz="1200" b="1" dirty="0"/>
              <a:t> for Mobile Platforms</a:t>
            </a:r>
            <a:endParaRPr lang="en-US" sz="1200" b="1" noProof="1">
              <a:solidFill>
                <a:srgbClr val="FFFFFF"/>
              </a:solidFill>
              <a:latin typeface="Calibri" pitchFamily="-111" charset="0"/>
            </a:endParaRPr>
          </a:p>
        </p:txBody>
      </p:sp>
      <p:sp>
        <p:nvSpPr>
          <p:cNvPr id="45" name="Rectangle 463"/>
          <p:cNvSpPr>
            <a:spLocks noChangeArrowheads="1"/>
          </p:cNvSpPr>
          <p:nvPr/>
        </p:nvSpPr>
        <p:spPr bwMode="auto">
          <a:xfrm>
            <a:off x="1917192" y="3048000"/>
            <a:ext cx="3886200" cy="28862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r>
              <a:rPr lang="en-US" sz="1200" b="1" dirty="0"/>
              <a:t>Vanishing Data </a:t>
            </a:r>
            <a:r>
              <a:rPr lang="en-US" sz="1200" b="1" dirty="0" smtClean="0"/>
              <a:t>Project</a:t>
            </a:r>
            <a:endParaRPr lang="en-US" sz="1200" dirty="0"/>
          </a:p>
        </p:txBody>
      </p:sp>
      <p:sp>
        <p:nvSpPr>
          <p:cNvPr id="27" name="Rectangle 26"/>
          <p:cNvSpPr/>
          <p:nvPr/>
        </p:nvSpPr>
        <p:spPr>
          <a:xfrm>
            <a:off x="1917192" y="171799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Define architecture of </a:t>
            </a:r>
            <a:r>
              <a:rPr lang="en-US" sz="1000" dirty="0" err="1"/>
              <a:t>iBOX</a:t>
            </a:r>
            <a:r>
              <a:rPr lang="en-US" sz="1000" dirty="0"/>
              <a:t> mobile app for Android and </a:t>
            </a:r>
            <a:r>
              <a:rPr lang="en-US" sz="1000" dirty="0" err="1"/>
              <a:t>iOS</a:t>
            </a:r>
            <a:r>
              <a:rPr lang="en-US" sz="1000" dirty="0"/>
              <a:t> </a:t>
            </a:r>
          </a:p>
        </p:txBody>
      </p:sp>
      <p:sp>
        <p:nvSpPr>
          <p:cNvPr id="34" name="Rectangle 33"/>
          <p:cNvSpPr/>
          <p:nvPr/>
        </p:nvSpPr>
        <p:spPr>
          <a:xfrm>
            <a:off x="1917192" y="144780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Gather resources</a:t>
            </a:r>
            <a:endParaRPr lang="en-US" sz="1000" dirty="0"/>
          </a:p>
        </p:txBody>
      </p:sp>
      <p:sp>
        <p:nvSpPr>
          <p:cNvPr id="36" name="Rectangle 35"/>
          <p:cNvSpPr/>
          <p:nvPr/>
        </p:nvSpPr>
        <p:spPr>
          <a:xfrm>
            <a:off x="1917192" y="198120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Development for Android Platform</a:t>
            </a:r>
          </a:p>
        </p:txBody>
      </p:sp>
      <p:sp>
        <p:nvSpPr>
          <p:cNvPr id="38" name="Rectangle 37"/>
          <p:cNvSpPr/>
          <p:nvPr/>
        </p:nvSpPr>
        <p:spPr>
          <a:xfrm>
            <a:off x="1917192" y="2248875"/>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Development for </a:t>
            </a:r>
            <a:r>
              <a:rPr lang="en-US" sz="1000" dirty="0" err="1"/>
              <a:t>iOS</a:t>
            </a:r>
            <a:r>
              <a:rPr lang="en-US" sz="1000" dirty="0"/>
              <a:t> Platform</a:t>
            </a:r>
          </a:p>
        </p:txBody>
      </p:sp>
      <p:sp>
        <p:nvSpPr>
          <p:cNvPr id="40" name="Rectangle 39"/>
          <p:cNvSpPr/>
          <p:nvPr/>
        </p:nvSpPr>
        <p:spPr>
          <a:xfrm>
            <a:off x="1917192" y="2515232"/>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Test</a:t>
            </a:r>
            <a:endParaRPr lang="en-US" sz="1000" dirty="0"/>
          </a:p>
        </p:txBody>
      </p:sp>
      <p:sp>
        <p:nvSpPr>
          <p:cNvPr id="47" name="Rectangle 46"/>
          <p:cNvSpPr/>
          <p:nvPr/>
        </p:nvSpPr>
        <p:spPr>
          <a:xfrm>
            <a:off x="1917192" y="278611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Documentation</a:t>
            </a:r>
            <a:endParaRPr lang="en-US" sz="1000" dirty="0"/>
          </a:p>
        </p:txBody>
      </p:sp>
      <p:sp>
        <p:nvSpPr>
          <p:cNvPr id="29" name="Pentagon 28"/>
          <p:cNvSpPr/>
          <p:nvPr/>
        </p:nvSpPr>
        <p:spPr>
          <a:xfrm>
            <a:off x="5803392" y="1447800"/>
            <a:ext cx="978408" cy="242316"/>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4-6 weeks</a:t>
            </a:r>
            <a:endParaRPr lang="en-US" sz="1000" dirty="0"/>
          </a:p>
        </p:txBody>
      </p:sp>
      <p:sp>
        <p:nvSpPr>
          <p:cNvPr id="48" name="Pentagon 47"/>
          <p:cNvSpPr/>
          <p:nvPr/>
        </p:nvSpPr>
        <p:spPr>
          <a:xfrm>
            <a:off x="5803392" y="1717353"/>
            <a:ext cx="978408" cy="244269"/>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t>5</a:t>
            </a:r>
            <a:r>
              <a:rPr lang="en-US" sz="1000" dirty="0" smtClean="0"/>
              <a:t> weeks</a:t>
            </a:r>
            <a:endParaRPr lang="en-US" sz="1000" dirty="0"/>
          </a:p>
        </p:txBody>
      </p:sp>
      <p:sp>
        <p:nvSpPr>
          <p:cNvPr id="49" name="Pentagon 48"/>
          <p:cNvSpPr/>
          <p:nvPr/>
        </p:nvSpPr>
        <p:spPr>
          <a:xfrm>
            <a:off x="5803392" y="198120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8-10 weeks</a:t>
            </a:r>
            <a:endParaRPr lang="en-US" sz="1000" dirty="0"/>
          </a:p>
        </p:txBody>
      </p:sp>
      <p:sp>
        <p:nvSpPr>
          <p:cNvPr id="50" name="Pentagon 49"/>
          <p:cNvSpPr/>
          <p:nvPr/>
        </p:nvSpPr>
        <p:spPr>
          <a:xfrm>
            <a:off x="5803392" y="225271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12-16 weeks</a:t>
            </a:r>
            <a:endParaRPr lang="en-US" sz="1000" dirty="0"/>
          </a:p>
        </p:txBody>
      </p:sp>
      <p:sp>
        <p:nvSpPr>
          <p:cNvPr id="51" name="Pentagon 50"/>
          <p:cNvSpPr/>
          <p:nvPr/>
        </p:nvSpPr>
        <p:spPr>
          <a:xfrm>
            <a:off x="5803392" y="251460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t>8</a:t>
            </a:r>
            <a:r>
              <a:rPr lang="en-US" sz="1000" dirty="0" smtClean="0"/>
              <a:t>-10 weeks</a:t>
            </a:r>
            <a:endParaRPr lang="en-US" sz="1000" dirty="0"/>
          </a:p>
        </p:txBody>
      </p:sp>
      <p:sp>
        <p:nvSpPr>
          <p:cNvPr id="52" name="Pentagon 51"/>
          <p:cNvSpPr/>
          <p:nvPr/>
        </p:nvSpPr>
        <p:spPr>
          <a:xfrm>
            <a:off x="5803392" y="278611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t>4</a:t>
            </a:r>
            <a:r>
              <a:rPr lang="en-US" sz="1000" dirty="0" smtClean="0"/>
              <a:t> weeks</a:t>
            </a:r>
            <a:endParaRPr lang="en-US" sz="1000" dirty="0"/>
          </a:p>
        </p:txBody>
      </p:sp>
      <p:sp>
        <p:nvSpPr>
          <p:cNvPr id="54" name="Rectangle 53"/>
          <p:cNvSpPr/>
          <p:nvPr/>
        </p:nvSpPr>
        <p:spPr>
          <a:xfrm>
            <a:off x="1917192" y="335280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Gather resources</a:t>
            </a:r>
            <a:endParaRPr lang="en-US" sz="1000" dirty="0"/>
          </a:p>
        </p:txBody>
      </p:sp>
      <p:sp>
        <p:nvSpPr>
          <p:cNvPr id="55" name="Pentagon 54"/>
          <p:cNvSpPr/>
          <p:nvPr/>
        </p:nvSpPr>
        <p:spPr>
          <a:xfrm>
            <a:off x="5803392" y="335280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5-8 weeks</a:t>
            </a:r>
            <a:endParaRPr lang="en-US" sz="1000" dirty="0"/>
          </a:p>
        </p:txBody>
      </p:sp>
      <p:sp>
        <p:nvSpPr>
          <p:cNvPr id="56" name="Rectangle 55"/>
          <p:cNvSpPr/>
          <p:nvPr/>
        </p:nvSpPr>
        <p:spPr>
          <a:xfrm>
            <a:off x="1917192" y="362431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Design and Develop web based working prototype</a:t>
            </a:r>
          </a:p>
        </p:txBody>
      </p:sp>
      <p:sp>
        <p:nvSpPr>
          <p:cNvPr id="57" name="Pentagon 56"/>
          <p:cNvSpPr/>
          <p:nvPr/>
        </p:nvSpPr>
        <p:spPr>
          <a:xfrm>
            <a:off x="5803392" y="362431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20 weeks</a:t>
            </a:r>
            <a:endParaRPr lang="en-US" sz="1000" dirty="0"/>
          </a:p>
        </p:txBody>
      </p:sp>
      <p:sp>
        <p:nvSpPr>
          <p:cNvPr id="58" name="Rectangle 57"/>
          <p:cNvSpPr/>
          <p:nvPr/>
        </p:nvSpPr>
        <p:spPr>
          <a:xfrm>
            <a:off x="1917192" y="3901869"/>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Test</a:t>
            </a:r>
            <a:endParaRPr lang="en-US" sz="1000" dirty="0"/>
          </a:p>
        </p:txBody>
      </p:sp>
      <p:sp>
        <p:nvSpPr>
          <p:cNvPr id="59" name="Pentagon 58"/>
          <p:cNvSpPr/>
          <p:nvPr/>
        </p:nvSpPr>
        <p:spPr>
          <a:xfrm>
            <a:off x="5803392" y="388620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t>4</a:t>
            </a:r>
            <a:r>
              <a:rPr lang="en-US" sz="1000" dirty="0" smtClean="0"/>
              <a:t> weeks</a:t>
            </a:r>
            <a:endParaRPr lang="en-US" sz="1000" dirty="0"/>
          </a:p>
        </p:txBody>
      </p:sp>
      <p:sp>
        <p:nvSpPr>
          <p:cNvPr id="60" name="Rectangle 59"/>
          <p:cNvSpPr/>
          <p:nvPr/>
        </p:nvSpPr>
        <p:spPr>
          <a:xfrm>
            <a:off x="1917192" y="4165544"/>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Design and Develop </a:t>
            </a:r>
            <a:r>
              <a:rPr lang="en-US" sz="1000" dirty="0" err="1"/>
              <a:t>FireFox</a:t>
            </a:r>
            <a:r>
              <a:rPr lang="en-US" sz="1000" dirty="0"/>
              <a:t> plugin </a:t>
            </a:r>
          </a:p>
        </p:txBody>
      </p:sp>
      <p:sp>
        <p:nvSpPr>
          <p:cNvPr id="61" name="Pentagon 60"/>
          <p:cNvSpPr/>
          <p:nvPr/>
        </p:nvSpPr>
        <p:spPr>
          <a:xfrm>
            <a:off x="5803392" y="415771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8-10 weeks</a:t>
            </a:r>
            <a:endParaRPr lang="en-US" sz="1000" dirty="0"/>
          </a:p>
        </p:txBody>
      </p:sp>
      <p:sp>
        <p:nvSpPr>
          <p:cNvPr id="62" name="Rectangle 61"/>
          <p:cNvSpPr/>
          <p:nvPr/>
        </p:nvSpPr>
        <p:spPr>
          <a:xfrm>
            <a:off x="1917192" y="4427434"/>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a:t>Usability and Security Testing</a:t>
            </a:r>
            <a:r>
              <a:rPr lang="en-US" sz="1000" dirty="0" smtClean="0"/>
              <a:t> </a:t>
            </a:r>
            <a:endParaRPr lang="en-US" sz="1000" dirty="0"/>
          </a:p>
        </p:txBody>
      </p:sp>
      <p:sp>
        <p:nvSpPr>
          <p:cNvPr id="63" name="Pentagon 62"/>
          <p:cNvSpPr/>
          <p:nvPr/>
        </p:nvSpPr>
        <p:spPr>
          <a:xfrm>
            <a:off x="5803392" y="441960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smtClean="0"/>
              <a:t>12 weeks</a:t>
            </a:r>
            <a:endParaRPr lang="en-US" sz="1000" dirty="0"/>
          </a:p>
        </p:txBody>
      </p:sp>
      <p:sp>
        <p:nvSpPr>
          <p:cNvPr id="64" name="Rectangle 63"/>
          <p:cNvSpPr/>
          <p:nvPr/>
        </p:nvSpPr>
        <p:spPr>
          <a:xfrm>
            <a:off x="1917192" y="4691110"/>
            <a:ext cx="3886200" cy="24622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000" dirty="0" smtClean="0"/>
              <a:t>Documentation</a:t>
            </a:r>
            <a:endParaRPr lang="en-US" sz="1000" dirty="0"/>
          </a:p>
        </p:txBody>
      </p:sp>
      <p:sp>
        <p:nvSpPr>
          <p:cNvPr id="65" name="Pentagon 64"/>
          <p:cNvSpPr/>
          <p:nvPr/>
        </p:nvSpPr>
        <p:spPr>
          <a:xfrm>
            <a:off x="5803392" y="4691110"/>
            <a:ext cx="978408" cy="26189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000" dirty="0"/>
              <a:t>4</a:t>
            </a:r>
            <a:r>
              <a:rPr lang="en-US" sz="1000" dirty="0" smtClean="0"/>
              <a:t> weeks</a:t>
            </a:r>
            <a:endParaRPr lang="en-US" sz="1000" dirty="0"/>
          </a:p>
        </p:txBody>
      </p:sp>
    </p:spTree>
    <p:extLst>
      <p:ext uri="{BB962C8B-B14F-4D97-AF65-F5344CB8AC3E}">
        <p14:creationId xmlns:p14="http://schemas.microsoft.com/office/powerpoint/2010/main" val="207669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1619071"/>
            <a:ext cx="4876800" cy="2308324"/>
          </a:xfrm>
          <a:prstGeom prst="rect">
            <a:avLst/>
          </a:prstGeom>
          <a:noFill/>
        </p:spPr>
        <p:txBody>
          <a:bodyPr wrap="square" rtlCol="0">
            <a:spAutoFit/>
          </a:bodyPr>
          <a:lstStyle/>
          <a:p>
            <a:r>
              <a:rPr lang="en-US" sz="2400" b="1" dirty="0">
                <a:latin typeface="Arial" pitchFamily="34" charset="0"/>
                <a:cs typeface="Arial" pitchFamily="34" charset="0"/>
              </a:rPr>
              <a:t>OUR</a:t>
            </a:r>
            <a:r>
              <a:rPr lang="en-US" sz="2400" dirty="0">
                <a:latin typeface="Arial" pitchFamily="34" charset="0"/>
                <a:cs typeface="Arial" pitchFamily="34" charset="0"/>
              </a:rPr>
              <a:t> Vision is different. </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latin typeface="Arial" pitchFamily="34" charset="0"/>
                <a:cs typeface="Arial" pitchFamily="34" charset="0"/>
              </a:rPr>
              <a:t>WHY</a:t>
            </a:r>
            <a:r>
              <a:rPr lang="en-US" sz="2400" dirty="0" smtClean="0">
                <a:latin typeface="Arial" pitchFamily="34" charset="0"/>
                <a:cs typeface="Arial" pitchFamily="34" charset="0"/>
              </a:rPr>
              <a:t> are </a:t>
            </a:r>
            <a:r>
              <a:rPr lang="en-US" sz="2400" dirty="0">
                <a:latin typeface="Arial" pitchFamily="34" charset="0"/>
                <a:cs typeface="Arial" pitchFamily="34" charset="0"/>
              </a:rPr>
              <a:t>we different than all other </a:t>
            </a:r>
            <a:r>
              <a:rPr lang="en-US" sz="2400" dirty="0" smtClean="0">
                <a:latin typeface="Arial" pitchFamily="34" charset="0"/>
                <a:cs typeface="Arial" pitchFamily="34" charset="0"/>
              </a:rPr>
              <a:t>privacy-security companies</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endParaRPr lang="en-US" sz="2400" dirty="0">
              <a:latin typeface="Arial" pitchFamily="34" charset="0"/>
              <a:cs typeface="Arial" pitchFamily="34" charset="0"/>
            </a:endParaRPr>
          </a:p>
          <a:p>
            <a:r>
              <a:rPr lang="en-US" sz="2400" b="1" dirty="0" smtClean="0">
                <a:latin typeface="Arial" pitchFamily="34" charset="0"/>
                <a:cs typeface="Arial" pitchFamily="34" charset="0"/>
              </a:rPr>
              <a:t>Our </a:t>
            </a:r>
            <a:r>
              <a:rPr lang="en-US" sz="2400" b="1" dirty="0">
                <a:latin typeface="Arial" pitchFamily="34" charset="0"/>
                <a:cs typeface="Arial" pitchFamily="34" charset="0"/>
              </a:rPr>
              <a:t>approach…</a:t>
            </a:r>
          </a:p>
        </p:txBody>
      </p:sp>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Software Design and A</a:t>
            </a:r>
            <a:r>
              <a:rPr lang="en-US" b="1" dirty="0" smtClean="0">
                <a:solidFill>
                  <a:schemeClr val="bg1"/>
                </a:solidFill>
                <a:latin typeface="Arial" pitchFamily="34" charset="0"/>
                <a:cs typeface="Arial" pitchFamily="34" charset="0"/>
              </a:rPr>
              <a:t>pplication</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74187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7" name="TextBox 6"/>
          <p:cNvSpPr txBox="1"/>
          <p:nvPr/>
        </p:nvSpPr>
        <p:spPr>
          <a:xfrm>
            <a:off x="1752600" y="-64532"/>
            <a:ext cx="45720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Financial Platform</a:t>
            </a:r>
            <a:endParaRPr lang="en-US"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57603"/>
            <a:ext cx="2873829" cy="306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029" y="1357602"/>
            <a:ext cx="3276600" cy="30619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9823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7" name="TextBox 6"/>
          <p:cNvSpPr txBox="1"/>
          <p:nvPr/>
        </p:nvSpPr>
        <p:spPr>
          <a:xfrm>
            <a:off x="1752600" y="-64532"/>
            <a:ext cx="45720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Financial Platform </a:t>
            </a:r>
            <a:endParaRPr lang="en-US" dirty="0">
              <a:solidFill>
                <a:schemeClr val="bg1"/>
              </a:solidFill>
              <a:latin typeface="Arial" pitchFamily="34" charset="0"/>
              <a:cs typeface="Arial"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45771"/>
            <a:ext cx="8085835" cy="378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0296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7" name="TextBox 6"/>
          <p:cNvSpPr txBox="1"/>
          <p:nvPr/>
        </p:nvSpPr>
        <p:spPr>
          <a:xfrm>
            <a:off x="1752600" y="-64532"/>
            <a:ext cx="45720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Financial Platform </a:t>
            </a:r>
            <a:endParaRPr lang="en-US" dirty="0">
              <a:solidFill>
                <a:schemeClr val="bg1"/>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504042"/>
            <a:ext cx="8153400" cy="380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336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3046988"/>
          </a:xfrm>
          <a:prstGeom prst="rect">
            <a:avLst/>
          </a:prstGeom>
          <a:noFill/>
        </p:spPr>
        <p:txBody>
          <a:bodyPr wrap="square" rtlCol="0">
            <a:spAutoFit/>
          </a:bodyPr>
          <a:lstStyle/>
          <a:p>
            <a:r>
              <a:rPr lang="en-US" sz="1200" b="1" dirty="0">
                <a:latin typeface="Arial" pitchFamily="34" charset="0"/>
                <a:cs typeface="Arial" pitchFamily="34" charset="0"/>
              </a:rPr>
              <a:t>Case </a:t>
            </a:r>
            <a:r>
              <a:rPr lang="en-US" sz="1200" b="1" dirty="0" smtClean="0">
                <a:latin typeface="Arial" pitchFamily="34" charset="0"/>
                <a:cs typeface="Arial" pitchFamily="34" charset="0"/>
              </a:rPr>
              <a:t>Study #1</a:t>
            </a:r>
          </a:p>
          <a:p>
            <a:endParaRPr lang="en-US" sz="1200" dirty="0">
              <a:latin typeface="Arial" pitchFamily="34" charset="0"/>
              <a:cs typeface="Arial" pitchFamily="34" charset="0"/>
            </a:endParaRPr>
          </a:p>
          <a:p>
            <a:r>
              <a:rPr lang="en-US" sz="1200" b="1" dirty="0" smtClean="0">
                <a:latin typeface="Arial" pitchFamily="34" charset="0"/>
                <a:cs typeface="Arial" pitchFamily="34" charset="0"/>
              </a:rPr>
              <a:t>Problem</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r>
              <a:rPr lang="en-US" sz="1200" dirty="0">
                <a:latin typeface="Arial" pitchFamily="34" charset="0"/>
                <a:cs typeface="Arial" pitchFamily="34" charset="0"/>
              </a:rPr>
              <a:t>After a major cyber theft at Bridge Metal Inc., in July 2009, Over $1,000,000.00 was stolen from Bridge Metal Industries LLC’s Citibank account. While accounts were canceled few minutes before, the money was transferred to Eastern European countries. The case was highlighted in the media, and brought a lot of public attention</a:t>
            </a:r>
            <a:r>
              <a:rPr lang="en-US" sz="1200" dirty="0" smtClean="0">
                <a:latin typeface="Arial" pitchFamily="34" charset="0"/>
                <a:cs typeface="Arial" pitchFamily="34" charset="0"/>
              </a:rPr>
              <a:t>.</a:t>
            </a:r>
          </a:p>
          <a:p>
            <a:endParaRPr lang="en-US" sz="1200" dirty="0">
              <a:latin typeface="Arial" pitchFamily="34" charset="0"/>
              <a:cs typeface="Arial" pitchFamily="34" charset="0"/>
            </a:endParaRPr>
          </a:p>
          <a:p>
            <a:r>
              <a:rPr lang="en-US" sz="1200" b="1" dirty="0">
                <a:latin typeface="Arial" pitchFamily="34" charset="0"/>
                <a:cs typeface="Arial" pitchFamily="34" charset="0"/>
              </a:rPr>
              <a:t>Solution </a:t>
            </a:r>
            <a:endParaRPr lang="en-US" sz="1200" b="1"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The solution to this problem is to conduct all the online transaction through ultimately secure, dedicated stand alone computer. Nothing else should be open or executed on that machine. </a:t>
            </a:r>
          </a:p>
          <a:p>
            <a:r>
              <a:rPr lang="en-US" sz="1200" dirty="0">
                <a:latin typeface="Arial" pitchFamily="34" charset="0"/>
                <a:cs typeface="Arial" pitchFamily="34" charset="0"/>
              </a:rPr>
              <a:t>Practical solution – </a:t>
            </a:r>
            <a:r>
              <a:rPr lang="en-US" sz="1200" dirty="0" err="1">
                <a:latin typeface="Arial" pitchFamily="34" charset="0"/>
                <a:cs typeface="Arial" pitchFamily="34" charset="0"/>
              </a:rPr>
              <a:t>iBOX</a:t>
            </a:r>
            <a:r>
              <a:rPr lang="en-US" sz="1200" dirty="0">
                <a:latin typeface="Arial" pitchFamily="34" charset="0"/>
                <a:cs typeface="Arial" pitchFamily="34" charset="0"/>
              </a:rPr>
              <a:t> Banking computer on a stick. It implements security features of the virtual machine with Linux OS running. </a:t>
            </a:r>
            <a:r>
              <a:rPr lang="en-US" sz="1200" dirty="0" err="1">
                <a:latin typeface="Arial" pitchFamily="34" charset="0"/>
                <a:cs typeface="Arial" pitchFamily="34" charset="0"/>
              </a:rPr>
              <a:t>iBOX</a:t>
            </a:r>
            <a:r>
              <a:rPr lang="en-US" sz="1200" dirty="0">
                <a:latin typeface="Arial" pitchFamily="34" charset="0"/>
                <a:cs typeface="Arial" pitchFamily="34" charset="0"/>
              </a:rPr>
              <a:t> configured such way, so user can choose the level of security from very high with bank only destination to low with a variety areas of application </a:t>
            </a:r>
          </a:p>
        </p:txBody>
      </p:sp>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CASE </a:t>
            </a:r>
            <a:r>
              <a:rPr lang="en-US" b="1" dirty="0" smtClean="0">
                <a:solidFill>
                  <a:schemeClr val="bg1"/>
                </a:solidFill>
                <a:latin typeface="Arial" pitchFamily="34" charset="0"/>
                <a:cs typeface="Arial" pitchFamily="34" charset="0"/>
              </a:rPr>
              <a:t>STUDIES</a:t>
            </a:r>
            <a:endParaRPr lang="en-US"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587657"/>
            <a:ext cx="2182029" cy="1454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9425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2677656"/>
          </a:xfrm>
          <a:prstGeom prst="rect">
            <a:avLst/>
          </a:prstGeom>
          <a:noFill/>
        </p:spPr>
        <p:txBody>
          <a:bodyPr wrap="square" rtlCol="0">
            <a:spAutoFit/>
          </a:bodyPr>
          <a:lstStyle/>
          <a:p>
            <a:r>
              <a:rPr lang="en-US" sz="1200" b="1" dirty="0">
                <a:latin typeface="Arial" pitchFamily="34" charset="0"/>
                <a:cs typeface="Arial" pitchFamily="34" charset="0"/>
              </a:rPr>
              <a:t>Case </a:t>
            </a:r>
            <a:r>
              <a:rPr lang="en-US" sz="1200" b="1" dirty="0" smtClean="0">
                <a:latin typeface="Arial" pitchFamily="34" charset="0"/>
                <a:cs typeface="Arial" pitchFamily="34" charset="0"/>
              </a:rPr>
              <a:t>Study #</a:t>
            </a:r>
            <a:r>
              <a:rPr lang="en-US" sz="1200" b="1" dirty="0">
                <a:latin typeface="Arial" pitchFamily="34" charset="0"/>
                <a:cs typeface="Arial" pitchFamily="34" charset="0"/>
              </a:rPr>
              <a:t>2</a:t>
            </a:r>
            <a:endParaRPr lang="en-US" sz="1200" b="1"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b="1" dirty="0" smtClean="0">
                <a:latin typeface="Arial" pitchFamily="34" charset="0"/>
                <a:cs typeface="Arial" pitchFamily="34" charset="0"/>
              </a:rPr>
              <a:t>Problem</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r>
              <a:rPr lang="en-US" sz="1200" dirty="0">
                <a:latin typeface="Arial" pitchFamily="34" charset="0"/>
                <a:cs typeface="Arial" pitchFamily="34" charset="0"/>
              </a:rPr>
              <a:t>Developers of ACBL score+ are looking to upgrade software solution for bridge players. The new software must run </a:t>
            </a:r>
            <a:r>
              <a:rPr lang="en-US" sz="1200" dirty="0" smtClean="0">
                <a:latin typeface="Arial" pitchFamily="34" charset="0"/>
                <a:cs typeface="Arial" pitchFamily="34" charset="0"/>
              </a:rPr>
              <a:t>on PC </a:t>
            </a:r>
            <a:r>
              <a:rPr lang="en-US" sz="1200" dirty="0">
                <a:latin typeface="Arial" pitchFamily="34" charset="0"/>
                <a:cs typeface="Arial" pitchFamily="34" charset="0"/>
              </a:rPr>
              <a:t>(</a:t>
            </a:r>
            <a:r>
              <a:rPr lang="en-US" sz="1200" dirty="0" err="1">
                <a:latin typeface="Arial" pitchFamily="34" charset="0"/>
                <a:cs typeface="Arial" pitchFamily="34" charset="0"/>
              </a:rPr>
              <a:t>WinXp</a:t>
            </a:r>
            <a:r>
              <a:rPr lang="en-US" sz="1200" dirty="0">
                <a:latin typeface="Arial" pitchFamily="34" charset="0"/>
                <a:cs typeface="Arial" pitchFamily="34" charset="0"/>
              </a:rPr>
              <a:t>, Win7, Win8) and Mac 10.5 and up. Hardware compatibility should also be taken in to consideration. These increase development and testing cost</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r>
              <a:rPr lang="en-US" sz="1200" b="1" dirty="0">
                <a:latin typeface="Arial" pitchFamily="34" charset="0"/>
                <a:cs typeface="Arial" pitchFamily="34" charset="0"/>
              </a:rPr>
              <a:t>Solution </a:t>
            </a:r>
            <a:endParaRPr lang="en-US" sz="1200" b="1"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We compiled ACBL score+ software once in </a:t>
            </a:r>
            <a:r>
              <a:rPr lang="en-US" sz="1200" dirty="0" err="1">
                <a:latin typeface="Arial" pitchFamily="34" charset="0"/>
                <a:cs typeface="Arial" pitchFamily="34" charset="0"/>
              </a:rPr>
              <a:t>iBOX</a:t>
            </a:r>
            <a:r>
              <a:rPr lang="en-US" sz="1200" dirty="0">
                <a:latin typeface="Arial" pitchFamily="34" charset="0"/>
                <a:cs typeface="Arial" pitchFamily="34" charset="0"/>
              </a:rPr>
              <a:t> environment and shipped computer on the stick with the software in it to the end user.  The user gets light, fast and portable version of the software. The developers decreased the cost of the release process and significantly shortened the time required for testing. </a:t>
            </a:r>
          </a:p>
        </p:txBody>
      </p:sp>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CASE </a:t>
            </a:r>
            <a:r>
              <a:rPr lang="en-US" b="1" dirty="0" smtClean="0">
                <a:solidFill>
                  <a:schemeClr val="bg1"/>
                </a:solidFill>
                <a:latin typeface="Arial" pitchFamily="34" charset="0"/>
                <a:cs typeface="Arial" pitchFamily="34" charset="0"/>
              </a:rPr>
              <a:t>STUDIES</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05843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2677656"/>
          </a:xfrm>
          <a:prstGeom prst="rect">
            <a:avLst/>
          </a:prstGeom>
          <a:noFill/>
        </p:spPr>
        <p:txBody>
          <a:bodyPr wrap="square" rtlCol="0">
            <a:spAutoFit/>
          </a:bodyPr>
          <a:lstStyle/>
          <a:p>
            <a:r>
              <a:rPr lang="en-US" sz="1200" b="1" dirty="0">
                <a:latin typeface="Arial" pitchFamily="34" charset="0"/>
                <a:cs typeface="Arial" pitchFamily="34" charset="0"/>
              </a:rPr>
              <a:t>Case </a:t>
            </a:r>
            <a:r>
              <a:rPr lang="en-US" sz="1200" b="1" dirty="0" smtClean="0">
                <a:latin typeface="Arial" pitchFamily="34" charset="0"/>
                <a:cs typeface="Arial" pitchFamily="34" charset="0"/>
              </a:rPr>
              <a:t>Study #3</a:t>
            </a:r>
          </a:p>
          <a:p>
            <a:endParaRPr lang="en-US" sz="1200" dirty="0">
              <a:latin typeface="Arial" pitchFamily="34" charset="0"/>
              <a:cs typeface="Arial" pitchFamily="34" charset="0"/>
            </a:endParaRPr>
          </a:p>
          <a:p>
            <a:r>
              <a:rPr lang="en-US" sz="1200" b="1" dirty="0">
                <a:latin typeface="Arial" pitchFamily="34" charset="0"/>
                <a:cs typeface="Arial" pitchFamily="34" charset="0"/>
              </a:rPr>
              <a:t>Problem</a:t>
            </a:r>
            <a:r>
              <a:rPr lang="en-US" sz="1200" dirty="0">
                <a:latin typeface="Arial" pitchFamily="34" charset="0"/>
                <a:cs typeface="Arial" pitchFamily="34" charset="0"/>
              </a:rPr>
              <a:t> </a:t>
            </a: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The balance between privacy, security and functionality is always a challenge. Most of the time application that provide security or/and privacy interfere with some other applications. For example, VPN client application </a:t>
            </a:r>
            <a:r>
              <a:rPr lang="en-US" sz="1200" dirty="0" err="1">
                <a:latin typeface="Arial" pitchFamily="34" charset="0"/>
                <a:cs typeface="Arial" pitchFamily="34" charset="0"/>
              </a:rPr>
              <a:t>SpotFlux</a:t>
            </a:r>
            <a:r>
              <a:rPr lang="en-US" sz="1200" dirty="0">
                <a:latin typeface="Arial" pitchFamily="34" charset="0"/>
                <a:cs typeface="Arial" pitchFamily="34" charset="0"/>
              </a:rPr>
              <a:t> stops the work of VoIP application Skype</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r>
              <a:rPr lang="en-US" sz="1200" b="1" dirty="0">
                <a:latin typeface="Arial" pitchFamily="34" charset="0"/>
                <a:cs typeface="Arial" pitchFamily="34" charset="0"/>
              </a:rPr>
              <a:t>Solution </a:t>
            </a:r>
            <a:endParaRPr lang="en-US" sz="1200" b="1"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dirty="0">
                <a:latin typeface="Arial" pitchFamily="34" charset="0"/>
                <a:cs typeface="Arial" pitchFamily="34" charset="0"/>
              </a:rPr>
              <a:t>User can be given a choice of having </a:t>
            </a:r>
            <a:r>
              <a:rPr lang="en-US" sz="1200" dirty="0" err="1">
                <a:latin typeface="Arial" pitchFamily="34" charset="0"/>
                <a:cs typeface="Arial" pitchFamily="34" charset="0"/>
              </a:rPr>
              <a:t>Spotflux</a:t>
            </a:r>
            <a:r>
              <a:rPr lang="en-US" sz="1200" dirty="0">
                <a:latin typeface="Arial" pitchFamily="34" charset="0"/>
                <a:cs typeface="Arial" pitchFamily="34" charset="0"/>
              </a:rPr>
              <a:t> insides the </a:t>
            </a:r>
            <a:r>
              <a:rPr lang="en-US" sz="1200" dirty="0" err="1">
                <a:latin typeface="Arial" pitchFamily="34" charset="0"/>
                <a:cs typeface="Arial" pitchFamily="34" charset="0"/>
              </a:rPr>
              <a:t>iBOX</a:t>
            </a:r>
            <a:r>
              <a:rPr lang="en-US" sz="1200" dirty="0">
                <a:latin typeface="Arial" pitchFamily="34" charset="0"/>
                <a:cs typeface="Arial" pitchFamily="34" charset="0"/>
              </a:rPr>
              <a:t>, this way all the searches and browsing conducted from </a:t>
            </a:r>
            <a:r>
              <a:rPr lang="en-US" sz="1200" dirty="0" err="1">
                <a:latin typeface="Arial" pitchFamily="34" charset="0"/>
                <a:cs typeface="Arial" pitchFamily="34" charset="0"/>
              </a:rPr>
              <a:t>iBOX</a:t>
            </a:r>
            <a:r>
              <a:rPr lang="en-US" sz="1200" dirty="0">
                <a:latin typeface="Arial" pitchFamily="34" charset="0"/>
                <a:cs typeface="Arial" pitchFamily="34" charset="0"/>
              </a:rPr>
              <a:t> +</a:t>
            </a:r>
            <a:r>
              <a:rPr lang="en-US" sz="1200" dirty="0" err="1">
                <a:latin typeface="Arial" pitchFamily="34" charset="0"/>
                <a:cs typeface="Arial" pitchFamily="34" charset="0"/>
              </a:rPr>
              <a:t>SpotFlux</a:t>
            </a:r>
            <a:r>
              <a:rPr lang="en-US" sz="1200" dirty="0">
                <a:latin typeface="Arial" pitchFamily="34" charset="0"/>
                <a:cs typeface="Arial" pitchFamily="34" charset="0"/>
              </a:rPr>
              <a:t> are anonymous and private. In addition </a:t>
            </a:r>
            <a:r>
              <a:rPr lang="en-US" sz="1200" dirty="0" err="1">
                <a:latin typeface="Arial" pitchFamily="34" charset="0"/>
                <a:cs typeface="Arial" pitchFamily="34" charset="0"/>
              </a:rPr>
              <a:t>iBOX+SpotFluX</a:t>
            </a:r>
            <a:r>
              <a:rPr lang="en-US" sz="1200" dirty="0">
                <a:latin typeface="Arial" pitchFamily="34" charset="0"/>
                <a:cs typeface="Arial" pitchFamily="34" charset="0"/>
              </a:rPr>
              <a:t> could be brought to any computer, as </a:t>
            </a:r>
            <a:r>
              <a:rPr lang="en-US" sz="1200" dirty="0" err="1">
                <a:latin typeface="Arial" pitchFamily="34" charset="0"/>
                <a:cs typeface="Arial" pitchFamily="34" charset="0"/>
              </a:rPr>
              <a:t>iBOX</a:t>
            </a:r>
            <a:r>
              <a:rPr lang="en-US" sz="1200" dirty="0">
                <a:latin typeface="Arial" pitchFamily="34" charset="0"/>
                <a:cs typeface="Arial" pitchFamily="34" charset="0"/>
              </a:rPr>
              <a:t> is portable. </a:t>
            </a:r>
            <a:r>
              <a:rPr lang="en-US" sz="1200" dirty="0" err="1">
                <a:latin typeface="Arial" pitchFamily="34" charset="0"/>
                <a:cs typeface="Arial" pitchFamily="34" charset="0"/>
              </a:rPr>
              <a:t>iBOX</a:t>
            </a:r>
            <a:r>
              <a:rPr lang="en-US" sz="1200" dirty="0">
                <a:latin typeface="Arial" pitchFamily="34" charset="0"/>
                <a:cs typeface="Arial" pitchFamily="34" charset="0"/>
              </a:rPr>
              <a:t> application does not interfere with most applications utilized by the general public. The user can run all three applications at the same time. </a:t>
            </a:r>
          </a:p>
        </p:txBody>
      </p:sp>
      <p:sp>
        <p:nvSpPr>
          <p:cNvPr id="7" name="TextBox 6"/>
          <p:cNvSpPr txBox="1"/>
          <p:nvPr/>
        </p:nvSpPr>
        <p:spPr>
          <a:xfrm>
            <a:off x="1752600" y="-64532"/>
            <a:ext cx="45720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CASE </a:t>
            </a:r>
            <a:r>
              <a:rPr lang="en-US" b="1" dirty="0" smtClean="0">
                <a:solidFill>
                  <a:schemeClr val="bg1"/>
                </a:solidFill>
                <a:latin typeface="Arial" pitchFamily="34" charset="0"/>
                <a:cs typeface="Arial" pitchFamily="34" charset="0"/>
              </a:rPr>
              <a:t>STUDIES</a:t>
            </a:r>
            <a:endParaRPr lang="en-US"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3286" y="4550229"/>
            <a:ext cx="1513114" cy="34194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055" y="3319906"/>
            <a:ext cx="3163831" cy="1261875"/>
          </a:xfrm>
          <a:prstGeom prst="rect">
            <a:avLst/>
          </a:prstGeom>
        </p:spPr>
      </p:pic>
    </p:spTree>
    <p:extLst>
      <p:ext uri="{BB962C8B-B14F-4D97-AF65-F5344CB8AC3E}">
        <p14:creationId xmlns:p14="http://schemas.microsoft.com/office/powerpoint/2010/main" val="952031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7" name="TextBox 6"/>
          <p:cNvSpPr txBox="1"/>
          <p:nvPr/>
        </p:nvSpPr>
        <p:spPr>
          <a:xfrm>
            <a:off x="1752600" y="-64532"/>
            <a:ext cx="46482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Industry </a:t>
            </a:r>
            <a:r>
              <a:rPr lang="en-US" b="1" dirty="0" smtClean="0">
                <a:solidFill>
                  <a:schemeClr val="bg1"/>
                </a:solidFill>
                <a:latin typeface="Arial" pitchFamily="34" charset="0"/>
                <a:cs typeface="Arial" pitchFamily="34" charset="0"/>
              </a:rPr>
              <a:t>Overview </a:t>
            </a:r>
            <a:endParaRPr lang="en-US" dirty="0">
              <a:solidFill>
                <a:schemeClr val="bg1"/>
              </a:solidFill>
              <a:latin typeface="Arial" pitchFamily="34" charset="0"/>
              <a:cs typeface="Arial" pitchFamily="34" charset="0"/>
            </a:endParaRPr>
          </a:p>
        </p:txBody>
      </p:sp>
      <p:sp>
        <p:nvSpPr>
          <p:cNvPr id="2" name="TextBox 1"/>
          <p:cNvSpPr txBox="1"/>
          <p:nvPr/>
        </p:nvSpPr>
        <p:spPr>
          <a:xfrm>
            <a:off x="990600" y="3124200"/>
            <a:ext cx="2438400" cy="1846659"/>
          </a:xfrm>
          <a:prstGeom prst="rect">
            <a:avLst/>
          </a:prstGeom>
          <a:noFill/>
        </p:spPr>
        <p:txBody>
          <a:bodyPr wrap="square" rtlCol="0">
            <a:spAutoFit/>
          </a:bodyPr>
          <a:lstStyle/>
          <a:p>
            <a:r>
              <a:rPr lang="en-US" b="1" dirty="0">
                <a:latin typeface="Arial" pitchFamily="34" charset="0"/>
                <a:cs typeface="Arial" pitchFamily="34" charset="0"/>
              </a:rPr>
              <a:t>Cyber Criminals </a:t>
            </a:r>
            <a:endParaRPr lang="en-US" dirty="0">
              <a:latin typeface="Arial" pitchFamily="34" charset="0"/>
              <a:cs typeface="Arial" pitchFamily="34" charset="0"/>
            </a:endParaRPr>
          </a:p>
          <a:p>
            <a:r>
              <a:rPr lang="en-US" sz="1200" dirty="0" smtClean="0">
                <a:latin typeface="Arial" pitchFamily="34" charset="0"/>
                <a:cs typeface="Arial" pitchFamily="34" charset="0"/>
              </a:rPr>
              <a:t>15 </a:t>
            </a:r>
            <a:r>
              <a:rPr lang="en-US" sz="1200" dirty="0">
                <a:latin typeface="Arial" pitchFamily="34" charset="0"/>
                <a:cs typeface="Arial" pitchFamily="34" charset="0"/>
              </a:rPr>
              <a:t>million Americans had their data stolen in 2011, adding up to a staggering 50 billion dollars in </a:t>
            </a:r>
            <a:r>
              <a:rPr lang="en-US" sz="1200" dirty="0" smtClean="0">
                <a:latin typeface="Arial" pitchFamily="34" charset="0"/>
                <a:cs typeface="Arial" pitchFamily="34" charset="0"/>
              </a:rPr>
              <a:t>losses. In </a:t>
            </a:r>
            <a:r>
              <a:rPr lang="en-US" sz="1200" dirty="0">
                <a:latin typeface="Arial" pitchFamily="34" charset="0"/>
                <a:cs typeface="Arial" pitchFamily="34" charset="0"/>
              </a:rPr>
              <a:t>the same year, 1.49 million Americans were affected by medical identity theft, with damages totaling 30.9 billion dollars</a:t>
            </a:r>
            <a:r>
              <a:rPr lang="en-US" sz="1200" dirty="0" smtClean="0">
                <a:latin typeface="Arial" pitchFamily="34" charset="0"/>
                <a:cs typeface="Arial" pitchFamily="34" charset="0"/>
              </a:rPr>
              <a:t>.</a:t>
            </a:r>
            <a:endParaRPr lang="en-US" sz="1200" dirty="0"/>
          </a:p>
        </p:txBody>
      </p:sp>
      <p:sp>
        <p:nvSpPr>
          <p:cNvPr id="3" name="TextBox 2"/>
          <p:cNvSpPr txBox="1"/>
          <p:nvPr/>
        </p:nvSpPr>
        <p:spPr>
          <a:xfrm>
            <a:off x="3619500" y="3124200"/>
            <a:ext cx="2324100" cy="1292662"/>
          </a:xfrm>
          <a:prstGeom prst="rect">
            <a:avLst/>
          </a:prstGeom>
          <a:noFill/>
        </p:spPr>
        <p:txBody>
          <a:bodyPr wrap="square" rtlCol="0">
            <a:spAutoFit/>
          </a:bodyPr>
          <a:lstStyle/>
          <a:p>
            <a:r>
              <a:rPr lang="en-US" b="1" dirty="0">
                <a:latin typeface="Arial" pitchFamily="34" charset="0"/>
                <a:cs typeface="Arial" pitchFamily="34" charset="0"/>
              </a:rPr>
              <a:t>Corporation</a:t>
            </a:r>
            <a:endParaRPr lang="en-US" dirty="0">
              <a:latin typeface="Arial" pitchFamily="34" charset="0"/>
              <a:cs typeface="Arial" pitchFamily="34" charset="0"/>
            </a:endParaRPr>
          </a:p>
          <a:p>
            <a:r>
              <a:rPr lang="en-US" sz="1200" dirty="0">
                <a:latin typeface="Arial" pitchFamily="34" charset="0"/>
                <a:cs typeface="Arial" pitchFamily="34" charset="0"/>
              </a:rPr>
              <a:t>The</a:t>
            </a:r>
            <a:r>
              <a:rPr lang="en-US" sz="1200" b="1" dirty="0">
                <a:latin typeface="Arial" pitchFamily="34" charset="0"/>
                <a:cs typeface="Arial" pitchFamily="34" charset="0"/>
              </a:rPr>
              <a:t> </a:t>
            </a:r>
            <a:r>
              <a:rPr lang="en-US" sz="1200" dirty="0">
                <a:latin typeface="Arial" pitchFamily="34" charset="0"/>
                <a:cs typeface="Arial" pitchFamily="34" charset="0"/>
              </a:rPr>
              <a:t>Internet advertising revenues total 36.6 billion dollars in 2012, and that figure is projected to rise another 4 billion in the coming fiscal year</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75" name="TextBox 74"/>
          <p:cNvSpPr txBox="1"/>
          <p:nvPr/>
        </p:nvSpPr>
        <p:spPr>
          <a:xfrm>
            <a:off x="6210300" y="3124200"/>
            <a:ext cx="2247900" cy="1292662"/>
          </a:xfrm>
          <a:prstGeom prst="rect">
            <a:avLst/>
          </a:prstGeom>
          <a:noFill/>
        </p:spPr>
        <p:txBody>
          <a:bodyPr wrap="square" rtlCol="0">
            <a:spAutoFit/>
          </a:bodyPr>
          <a:lstStyle/>
          <a:p>
            <a:r>
              <a:rPr lang="en-US" b="1" dirty="0" smtClean="0">
                <a:latin typeface="Arial" pitchFamily="34" charset="0"/>
                <a:cs typeface="Arial" pitchFamily="34" charset="0"/>
              </a:rPr>
              <a:t>Government</a:t>
            </a:r>
            <a:endParaRPr lang="en-US" dirty="0">
              <a:latin typeface="Arial" pitchFamily="34" charset="0"/>
              <a:cs typeface="Arial" pitchFamily="34" charset="0"/>
            </a:endParaRPr>
          </a:p>
          <a:p>
            <a:r>
              <a:rPr lang="en-US" sz="1200" dirty="0" smtClean="0">
                <a:latin typeface="Arial" pitchFamily="34" charset="0"/>
                <a:cs typeface="Arial" pitchFamily="34" charset="0"/>
              </a:rPr>
              <a:t>Lack of legal conditions on how personal data could be used inevitably lead to secondary uses that violate the user’s privacy.</a:t>
            </a:r>
            <a:endParaRPr lang="en-US" sz="1200"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55" y="1770901"/>
            <a:ext cx="1754043" cy="1319962"/>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770901"/>
            <a:ext cx="1754043" cy="1319962"/>
          </a:xfrm>
          <a:prstGeom prst="rect">
            <a:avLst/>
          </a:prstGeom>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1186" y="1804238"/>
            <a:ext cx="1754043" cy="13199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1554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3785652"/>
          </a:xfrm>
          <a:prstGeom prst="rect">
            <a:avLst/>
          </a:prstGeom>
          <a:noFill/>
        </p:spPr>
        <p:txBody>
          <a:bodyPr wrap="square" rtlCol="0">
            <a:spAutoFit/>
          </a:bodyPr>
          <a:lstStyle/>
          <a:p>
            <a:r>
              <a:rPr lang="en-US" sz="1200" dirty="0" err="1">
                <a:latin typeface="Arial" pitchFamily="34" charset="0"/>
                <a:cs typeface="Arial" pitchFamily="34" charset="0"/>
              </a:rPr>
              <a:t>iBOX</a:t>
            </a:r>
            <a:r>
              <a:rPr lang="en-US" sz="1200" dirty="0">
                <a:latin typeface="Arial" pitchFamily="34" charset="0"/>
                <a:cs typeface="Arial" pitchFamily="34" charset="0"/>
              </a:rPr>
              <a:t> </a:t>
            </a:r>
            <a:r>
              <a:rPr lang="en-US" sz="1200" dirty="0" err="1">
                <a:latin typeface="Arial" pitchFamily="34" charset="0"/>
                <a:cs typeface="Arial" pitchFamily="34" charset="0"/>
              </a:rPr>
              <a:t>CyberSecurity</a:t>
            </a:r>
            <a:r>
              <a:rPr lang="en-US" sz="1200" dirty="0">
                <a:latin typeface="Arial" pitchFamily="34" charset="0"/>
                <a:cs typeface="Arial" pitchFamily="34" charset="0"/>
              </a:rPr>
              <a:t>, LLC develops a platform for user controlled privacy and security. </a:t>
            </a:r>
            <a:endParaRPr lang="en-US" sz="1200" dirty="0" smtClean="0">
              <a:latin typeface="Arial" pitchFamily="34" charset="0"/>
              <a:cs typeface="Arial" pitchFamily="34" charset="0"/>
            </a:endParaRPr>
          </a:p>
          <a:p>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a:latin typeface="Arial" pitchFamily="34" charset="0"/>
                <a:cs typeface="Arial" pitchFamily="34" charset="0"/>
              </a:rPr>
              <a:t>The </a:t>
            </a:r>
            <a:r>
              <a:rPr lang="en-US" sz="1200" dirty="0" err="1">
                <a:latin typeface="Arial" pitchFamily="34" charset="0"/>
                <a:cs typeface="Arial" pitchFamily="34" charset="0"/>
              </a:rPr>
              <a:t>iBOX</a:t>
            </a:r>
            <a:r>
              <a:rPr lang="en-US" sz="1200" dirty="0">
                <a:latin typeface="Arial" pitchFamily="34" charset="0"/>
                <a:cs typeface="Arial" pitchFamily="34" charset="0"/>
              </a:rPr>
              <a:t> platform is a set of tools controlled by the user that aims to preserve his/her digital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identity </a:t>
            </a:r>
            <a:r>
              <a:rPr lang="en-US" sz="1200" dirty="0" smtClean="0">
                <a:latin typeface="Arial" pitchFamily="34" charset="0"/>
                <a:cs typeface="Arial" pitchFamily="34" charset="0"/>
              </a:rPr>
              <a:t>while helping </a:t>
            </a:r>
            <a:r>
              <a:rPr lang="en-US" sz="1200" dirty="0">
                <a:latin typeface="Arial" pitchFamily="34" charset="0"/>
                <a:cs typeface="Arial" pitchFamily="34" charset="0"/>
              </a:rPr>
              <a:t>corporations to do business in a cheaper and more ethical way</a:t>
            </a:r>
            <a:r>
              <a:rPr lang="en-US" sz="1200" dirty="0" smtClean="0">
                <a:latin typeface="Arial" pitchFamily="34" charset="0"/>
                <a:cs typeface="Arial" pitchFamily="34" charset="0"/>
              </a:rPr>
              <a:t>.</a:t>
            </a:r>
          </a:p>
          <a:p>
            <a:endParaRPr lang="en-US" sz="1200" dirty="0" smtClean="0">
              <a:latin typeface="Arial" pitchFamily="34" charset="0"/>
              <a:cs typeface="Arial" pitchFamily="34" charset="0"/>
            </a:endParaRPr>
          </a:p>
          <a:p>
            <a:r>
              <a:rPr lang="en-US" sz="1200" dirty="0">
                <a:latin typeface="Arial" pitchFamily="34" charset="0"/>
                <a:cs typeface="Arial" pitchFamily="34" charset="0"/>
              </a:rPr>
              <a:t/>
            </a:r>
            <a:br>
              <a:rPr lang="en-US" sz="1200" dirty="0">
                <a:latin typeface="Arial" pitchFamily="34" charset="0"/>
                <a:cs typeface="Arial" pitchFamily="34" charset="0"/>
              </a:rPr>
            </a:br>
            <a:r>
              <a:rPr lang="en-US" sz="1200" b="1" dirty="0" smtClean="0">
                <a:latin typeface="Arial" pitchFamily="34" charset="0"/>
                <a:cs typeface="Arial" pitchFamily="34" charset="0"/>
              </a:rPr>
              <a:t>Mission: </a:t>
            </a:r>
          </a:p>
          <a:p>
            <a:r>
              <a:rPr lang="en-US" sz="1200" dirty="0" smtClean="0">
                <a:latin typeface="Arial" pitchFamily="34" charset="0"/>
                <a:cs typeface="Arial" pitchFamily="34" charset="0"/>
              </a:rPr>
              <a:t>Empowerment &amp; Preservation </a:t>
            </a:r>
            <a:r>
              <a:rPr lang="en-US" sz="1200" dirty="0">
                <a:latin typeface="Arial" pitchFamily="34" charset="0"/>
                <a:cs typeface="Arial" pitchFamily="34" charset="0"/>
              </a:rPr>
              <a:t>of Digital personalities.</a:t>
            </a:r>
            <a:br>
              <a:rPr lang="en-US" sz="1200" dirty="0">
                <a:latin typeface="Arial" pitchFamily="34" charset="0"/>
                <a:cs typeface="Arial" pitchFamily="34" charset="0"/>
              </a:rPr>
            </a:br>
            <a:r>
              <a:rPr lang="en-US" sz="1200" dirty="0" err="1" smtClean="0">
                <a:latin typeface="Arial" pitchFamily="34" charset="0"/>
                <a:cs typeface="Arial" pitchFamily="34" charset="0"/>
              </a:rPr>
              <a:t>iBOX</a:t>
            </a:r>
            <a:r>
              <a:rPr lang="en-US" sz="1200" dirty="0">
                <a:latin typeface="Arial" pitchFamily="34" charset="0"/>
                <a:cs typeface="Arial" pitchFamily="34" charset="0"/>
              </a:rPr>
              <a:t> </a:t>
            </a:r>
            <a:r>
              <a:rPr lang="en-US" sz="1200" dirty="0" smtClean="0">
                <a:latin typeface="Arial" pitchFamily="34" charset="0"/>
                <a:cs typeface="Arial" pitchFamily="34" charset="0"/>
              </a:rPr>
              <a:t>platform </a:t>
            </a:r>
            <a:r>
              <a:rPr lang="en-US" sz="1200" dirty="0">
                <a:latin typeface="Arial" pitchFamily="34" charset="0"/>
                <a:cs typeface="Arial" pitchFamily="34" charset="0"/>
              </a:rPr>
              <a:t>presently under development and available are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our </a:t>
            </a:r>
            <a:r>
              <a:rPr lang="en-US" sz="1200" dirty="0">
                <a:latin typeface="Arial" pitchFamily="34" charset="0"/>
                <a:cs typeface="Arial" pitchFamily="34" charset="0"/>
              </a:rPr>
              <a:t>virtual </a:t>
            </a:r>
            <a:r>
              <a:rPr lang="en-US" sz="1200" dirty="0" err="1" smtClean="0">
                <a:latin typeface="Arial" pitchFamily="34" charset="0"/>
                <a:cs typeface="Arial" pitchFamily="34" charset="0"/>
              </a:rPr>
              <a:t>iBOX</a:t>
            </a:r>
            <a:r>
              <a:rPr lang="en-US" sz="1200" dirty="0">
                <a:latin typeface="Arial" pitchFamily="34" charset="0"/>
                <a:cs typeface="Arial" pitchFamily="34" charset="0"/>
              </a:rPr>
              <a:t> </a:t>
            </a:r>
            <a:r>
              <a:rPr lang="en-US" sz="1200" dirty="0" smtClean="0">
                <a:latin typeface="Arial" pitchFamily="34" charset="0"/>
                <a:cs typeface="Arial" pitchFamily="34" charset="0"/>
              </a:rPr>
              <a:t>computer </a:t>
            </a:r>
            <a:r>
              <a:rPr lang="en-US" sz="1200" dirty="0">
                <a:latin typeface="Arial" pitchFamily="34" charset="0"/>
                <a:cs typeface="Arial" pitchFamily="34" charset="0"/>
              </a:rPr>
              <a:t>and Vanishing Data as software </a:t>
            </a:r>
            <a:r>
              <a:rPr lang="en-US" sz="1200" dirty="0" smtClean="0">
                <a:latin typeface="Arial" pitchFamily="34" charset="0"/>
                <a:cs typeface="Arial" pitchFamily="34" charset="0"/>
              </a:rPr>
              <a:t>products.</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a:latin typeface="Arial" pitchFamily="34" charset="0"/>
                <a:cs typeface="Arial" pitchFamily="34" charset="0"/>
              </a:rPr>
              <a:t/>
            </a:r>
            <a:br>
              <a:rPr lang="en-US" sz="1200" dirty="0">
                <a:latin typeface="Arial" pitchFamily="34" charset="0"/>
                <a:cs typeface="Arial" pitchFamily="34" charset="0"/>
              </a:rPr>
            </a:br>
            <a:r>
              <a:rPr lang="en-US" sz="1200" b="1" dirty="0" err="1">
                <a:latin typeface="Arial" pitchFamily="34" charset="0"/>
                <a:cs typeface="Arial" pitchFamily="34" charset="0"/>
              </a:rPr>
              <a:t>iBOX</a:t>
            </a:r>
            <a:r>
              <a:rPr lang="en-US" sz="1200" b="1" dirty="0">
                <a:latin typeface="Arial" pitchFamily="34" charset="0"/>
                <a:cs typeface="Arial" pitchFamily="34" charset="0"/>
              </a:rPr>
              <a:t> hardware solutions </a:t>
            </a:r>
            <a:r>
              <a:rPr lang="en-US" sz="1200" b="1" dirty="0" smtClean="0">
                <a:latin typeface="Arial" pitchFamily="34" charset="0"/>
                <a:cs typeface="Arial" pitchFamily="34" charset="0"/>
              </a:rPr>
              <a:t>are:</a:t>
            </a:r>
            <a:endParaRPr lang="en-US" sz="1200" b="1" dirty="0">
              <a:latin typeface="Arial" pitchFamily="34" charset="0"/>
              <a:cs typeface="Arial" pitchFamily="34" charset="0"/>
            </a:endParaRPr>
          </a:p>
          <a:p>
            <a:r>
              <a:rPr lang="en-US" sz="1200" i="1" dirty="0" err="1" smtClean="0">
                <a:latin typeface="Arial" pitchFamily="34" charset="0"/>
                <a:cs typeface="Arial" pitchFamily="34" charset="0"/>
              </a:rPr>
              <a:t>iBOX</a:t>
            </a:r>
            <a:r>
              <a:rPr lang="en-US" sz="1200" i="1" dirty="0" smtClean="0">
                <a:latin typeface="Arial" pitchFamily="34" charset="0"/>
                <a:cs typeface="Arial" pitchFamily="34" charset="0"/>
              </a:rPr>
              <a:t> </a:t>
            </a:r>
            <a:r>
              <a:rPr lang="en-US" sz="1200" i="1" dirty="0">
                <a:latin typeface="Arial" pitchFamily="34" charset="0"/>
                <a:cs typeface="Arial" pitchFamily="34" charset="0"/>
              </a:rPr>
              <a:t>computer</a:t>
            </a:r>
            <a:br>
              <a:rPr lang="en-US" sz="1200" i="1" dirty="0">
                <a:latin typeface="Arial" pitchFamily="34" charset="0"/>
                <a:cs typeface="Arial" pitchFamily="34" charset="0"/>
              </a:rPr>
            </a:br>
            <a:r>
              <a:rPr lang="en-US" sz="1200" i="1" dirty="0" err="1" smtClean="0">
                <a:latin typeface="Arial" pitchFamily="34" charset="0"/>
                <a:cs typeface="Arial" pitchFamily="34" charset="0"/>
              </a:rPr>
              <a:t>iBOX</a:t>
            </a:r>
            <a:r>
              <a:rPr lang="en-US" sz="1200" i="1" dirty="0" smtClean="0">
                <a:latin typeface="Arial" pitchFamily="34" charset="0"/>
                <a:cs typeface="Arial" pitchFamily="34" charset="0"/>
              </a:rPr>
              <a:t> </a:t>
            </a:r>
            <a:r>
              <a:rPr lang="en-US" sz="1200" i="1" dirty="0">
                <a:latin typeface="Arial" pitchFamily="34" charset="0"/>
                <a:cs typeface="Arial" pitchFamily="34" charset="0"/>
              </a:rPr>
              <a:t>computer on a stick</a:t>
            </a:r>
            <a:br>
              <a:rPr lang="en-US" sz="1200" i="1" dirty="0">
                <a:latin typeface="Arial" pitchFamily="34" charset="0"/>
                <a:cs typeface="Arial" pitchFamily="34" charset="0"/>
              </a:rPr>
            </a:br>
            <a:r>
              <a:rPr lang="en-US" sz="1200" i="1" dirty="0" err="1" smtClean="0">
                <a:latin typeface="Arial" pitchFamily="34" charset="0"/>
                <a:cs typeface="Arial" pitchFamily="34" charset="0"/>
              </a:rPr>
              <a:t>iBOX</a:t>
            </a:r>
            <a:r>
              <a:rPr lang="en-US" sz="1200" i="1" dirty="0" smtClean="0">
                <a:latin typeface="Arial" pitchFamily="34" charset="0"/>
                <a:cs typeface="Arial" pitchFamily="34" charset="0"/>
              </a:rPr>
              <a:t> Vision</a:t>
            </a:r>
          </a:p>
          <a:p>
            <a:endParaRPr lang="en-US" sz="1200" dirty="0">
              <a:latin typeface="Arial" pitchFamily="34" charset="0"/>
              <a:cs typeface="Arial" pitchFamily="34" charset="0"/>
            </a:endParaRPr>
          </a:p>
          <a:p>
            <a:r>
              <a:rPr lang="en-US" sz="1200" b="1" dirty="0">
                <a:latin typeface="Arial" pitchFamily="34" charset="0"/>
                <a:cs typeface="Arial" pitchFamily="34" charset="0"/>
              </a:rPr>
              <a:t>Long Term </a:t>
            </a:r>
            <a:r>
              <a:rPr lang="en-US" sz="1200" b="1" dirty="0" smtClean="0">
                <a:latin typeface="Arial" pitchFamily="34" charset="0"/>
                <a:cs typeface="Arial" pitchFamily="34" charset="0"/>
              </a:rPr>
              <a:t>Goal:</a:t>
            </a:r>
            <a:r>
              <a:rPr lang="en-US" sz="1200" dirty="0">
                <a:latin typeface="Arial" pitchFamily="34" charset="0"/>
                <a:cs typeface="Arial" pitchFamily="34" charset="0"/>
              </a:rPr>
              <a:t/>
            </a:r>
            <a:br>
              <a:rPr lang="en-US" sz="1200" dirty="0">
                <a:latin typeface="Arial" pitchFamily="34" charset="0"/>
                <a:cs typeface="Arial" pitchFamily="34" charset="0"/>
              </a:rPr>
            </a:br>
            <a:r>
              <a:rPr lang="en-US" sz="1200" dirty="0">
                <a:latin typeface="Arial" pitchFamily="34" charset="0"/>
                <a:cs typeface="Arial" pitchFamily="34" charset="0"/>
              </a:rPr>
              <a:t>Further development of tools </a:t>
            </a:r>
            <a:r>
              <a:rPr lang="en-US" sz="1200" dirty="0" smtClean="0">
                <a:latin typeface="Arial" pitchFamily="34" charset="0"/>
                <a:cs typeface="Arial" pitchFamily="34" charset="0"/>
              </a:rPr>
              <a:t>that help </a:t>
            </a:r>
            <a:r>
              <a:rPr lang="en-US" sz="1200" dirty="0">
                <a:latin typeface="Arial" pitchFamily="34" charset="0"/>
                <a:cs typeface="Arial" pitchFamily="34" charset="0"/>
              </a:rPr>
              <a:t>the user to </a:t>
            </a:r>
            <a:r>
              <a:rPr lang="en-US" sz="1200" dirty="0" smtClean="0">
                <a:latin typeface="Arial" pitchFamily="34" charset="0"/>
                <a:cs typeface="Arial" pitchFamily="34" charset="0"/>
              </a:rPr>
              <a:t>protect their </a:t>
            </a:r>
            <a:r>
              <a:rPr lang="en-US" sz="1200" dirty="0">
                <a:latin typeface="Arial" pitchFamily="34" charset="0"/>
                <a:cs typeface="Arial" pitchFamily="34" charset="0"/>
              </a:rPr>
              <a:t>privacy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and </a:t>
            </a:r>
            <a:r>
              <a:rPr lang="en-US" sz="1200" dirty="0">
                <a:latin typeface="Arial" pitchFamily="34" charset="0"/>
                <a:cs typeface="Arial" pitchFamily="34" charset="0"/>
              </a:rPr>
              <a:t>security of </a:t>
            </a:r>
            <a:r>
              <a:rPr lang="en-US" sz="1200" dirty="0" smtClean="0">
                <a:latin typeface="Arial" pitchFamily="34" charset="0"/>
                <a:cs typeface="Arial" pitchFamily="34" charset="0"/>
              </a:rPr>
              <a:t>their Digital </a:t>
            </a:r>
            <a:r>
              <a:rPr lang="en-US" sz="1200" dirty="0">
                <a:latin typeface="Arial" pitchFamily="34" charset="0"/>
                <a:cs typeface="Arial" pitchFamily="34" charset="0"/>
              </a:rPr>
              <a:t>Personality in parallel with the Physical world. </a:t>
            </a:r>
            <a:r>
              <a:rPr lang="en-US" sz="1200" dirty="0"/>
              <a:t/>
            </a:r>
            <a:br>
              <a:rPr lang="en-US" sz="1200" dirty="0"/>
            </a:br>
            <a:endParaRPr lang="en-US" sz="1200" dirty="0">
              <a:solidFill>
                <a:schemeClr val="tx1">
                  <a:lumMod val="65000"/>
                  <a:lumOff val="35000"/>
                </a:schemeClr>
              </a:solidFill>
              <a:latin typeface="Arial" pitchFamily="34" charset="0"/>
              <a:cs typeface="Arial" pitchFamily="34" charset="0"/>
            </a:endParaRPr>
          </a:p>
        </p:txBody>
      </p:sp>
      <p:sp>
        <p:nvSpPr>
          <p:cNvPr id="7" name="TextBox 6"/>
          <p:cNvSpPr txBox="1"/>
          <p:nvPr/>
        </p:nvSpPr>
        <p:spPr>
          <a:xfrm>
            <a:off x="1752600" y="-64532"/>
            <a:ext cx="27432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Executive </a:t>
            </a:r>
            <a:r>
              <a:rPr lang="en-US" b="1" dirty="0" smtClean="0">
                <a:solidFill>
                  <a:schemeClr val="bg1"/>
                </a:solidFill>
                <a:latin typeface="Arial" pitchFamily="34" charset="0"/>
                <a:cs typeface="Arial" pitchFamily="34" charset="0"/>
              </a:rPr>
              <a:t>Summary </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43294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Competitive Landscape</a:t>
            </a:r>
            <a:endParaRPr lang="en-US" dirty="0">
              <a:solidFill>
                <a:schemeClr val="bg1"/>
              </a:solidFill>
              <a:latin typeface="Arial" pitchFamily="34" charset="0"/>
              <a:cs typeface="Arial" pitchFamily="34" charset="0"/>
            </a:endParaRPr>
          </a:p>
        </p:txBody>
      </p:sp>
      <p:grpSp>
        <p:nvGrpSpPr>
          <p:cNvPr id="9" name="Group 8"/>
          <p:cNvGrpSpPr/>
          <p:nvPr/>
        </p:nvGrpSpPr>
        <p:grpSpPr>
          <a:xfrm>
            <a:off x="1371601" y="1524000"/>
            <a:ext cx="1524000" cy="297680"/>
            <a:chOff x="5085594" y="22861"/>
            <a:chExt cx="2661330" cy="738314"/>
          </a:xfrm>
          <a:scene3d>
            <a:camera prst="orthographicFront">
              <a:rot lat="0" lon="0" rev="0"/>
            </a:camera>
            <a:lightRig rig="balanced" dir="t">
              <a:rot lat="0" lon="0" rev="8700000"/>
            </a:lightRig>
          </a:scene3d>
        </p:grpSpPr>
        <p:sp>
          <p:nvSpPr>
            <p:cNvPr id="10" name="Rectangle 9"/>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1" name="Rectangle 10"/>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Software</a:t>
              </a:r>
              <a:endParaRPr lang="en-US" sz="1300" kern="1200" dirty="0">
                <a:solidFill>
                  <a:schemeClr val="bg1"/>
                </a:solidFill>
                <a:latin typeface="Gill Sans MT" pitchFamily="34" charset="0"/>
              </a:endParaRPr>
            </a:p>
          </p:txBody>
        </p:sp>
      </p:grpSp>
      <p:sp>
        <p:nvSpPr>
          <p:cNvPr id="13" name="Rectangle 12"/>
          <p:cNvSpPr/>
          <p:nvPr/>
        </p:nvSpPr>
        <p:spPr>
          <a:xfrm>
            <a:off x="1371600" y="1827845"/>
            <a:ext cx="1524000" cy="940225"/>
          </a:xfrm>
          <a:prstGeom prst="rect">
            <a:avLst/>
          </a:prstGeom>
          <a:ln/>
        </p:spPr>
        <p:style>
          <a:lnRef idx="1">
            <a:schemeClr val="accent1"/>
          </a:lnRef>
          <a:fillRef idx="2">
            <a:schemeClr val="accent1"/>
          </a:fillRef>
          <a:effectRef idx="1">
            <a:schemeClr val="accent1"/>
          </a:effectRef>
          <a:fontRef idx="minor">
            <a:schemeClr val="dk1"/>
          </a:fontRef>
        </p:style>
      </p:sp>
      <p:grpSp>
        <p:nvGrpSpPr>
          <p:cNvPr id="15" name="Group 14"/>
          <p:cNvGrpSpPr/>
          <p:nvPr/>
        </p:nvGrpSpPr>
        <p:grpSpPr>
          <a:xfrm>
            <a:off x="2895603" y="1524000"/>
            <a:ext cx="2438093" cy="297680"/>
            <a:chOff x="5085594" y="22861"/>
            <a:chExt cx="2661330" cy="738314"/>
          </a:xfrm>
          <a:scene3d>
            <a:camera prst="orthographicFront">
              <a:rot lat="0" lon="0" rev="0"/>
            </a:camera>
            <a:lightRig rig="balanced" dir="t">
              <a:rot lat="0" lon="0" rev="8700000"/>
            </a:lightRig>
          </a:scene3d>
        </p:grpSpPr>
        <p:sp>
          <p:nvSpPr>
            <p:cNvPr id="16" name="Rectangle 1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7" name="Rectangle 1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Functionality</a:t>
              </a:r>
              <a:endParaRPr lang="en-US" sz="1300" kern="1200" dirty="0">
                <a:solidFill>
                  <a:schemeClr val="bg1"/>
                </a:solidFill>
                <a:latin typeface="Gill Sans MT" pitchFamily="34" charset="0"/>
              </a:endParaRPr>
            </a:p>
          </p:txBody>
        </p:sp>
      </p:grpSp>
      <p:sp>
        <p:nvSpPr>
          <p:cNvPr id="19" name="Rectangle 18"/>
          <p:cNvSpPr/>
          <p:nvPr/>
        </p:nvSpPr>
        <p:spPr>
          <a:xfrm>
            <a:off x="2895602" y="1827845"/>
            <a:ext cx="2438094" cy="938929"/>
          </a:xfrm>
          <a:prstGeom prst="rect">
            <a:avLst/>
          </a:prstGeom>
          <a:ln/>
        </p:spPr>
        <p:style>
          <a:lnRef idx="1">
            <a:schemeClr val="accent1"/>
          </a:lnRef>
          <a:fillRef idx="2">
            <a:schemeClr val="accent1"/>
          </a:fillRef>
          <a:effectRef idx="1">
            <a:schemeClr val="accent1"/>
          </a:effectRef>
          <a:fontRef idx="minor">
            <a:schemeClr val="dk1"/>
          </a:fontRef>
        </p:style>
      </p:sp>
      <p:sp>
        <p:nvSpPr>
          <p:cNvPr id="2" name="TextBox 1"/>
          <p:cNvSpPr txBox="1"/>
          <p:nvPr/>
        </p:nvSpPr>
        <p:spPr>
          <a:xfrm>
            <a:off x="1447800" y="1905000"/>
            <a:ext cx="1371600" cy="246221"/>
          </a:xfrm>
          <a:prstGeom prst="rect">
            <a:avLst/>
          </a:prstGeom>
          <a:noFill/>
        </p:spPr>
        <p:txBody>
          <a:bodyPr wrap="square" rtlCol="0">
            <a:spAutoFit/>
          </a:bodyPr>
          <a:lstStyle/>
          <a:p>
            <a:pPr algn="ctr"/>
            <a:r>
              <a:rPr lang="en-US" sz="1000" dirty="0" err="1"/>
              <a:t>SpotFlux</a:t>
            </a:r>
            <a:endParaRPr lang="en-US" sz="1000" dirty="0"/>
          </a:p>
        </p:txBody>
      </p:sp>
      <p:sp>
        <p:nvSpPr>
          <p:cNvPr id="4" name="TextBox 3"/>
          <p:cNvSpPr txBox="1"/>
          <p:nvPr/>
        </p:nvSpPr>
        <p:spPr>
          <a:xfrm>
            <a:off x="2971800" y="1905000"/>
            <a:ext cx="2286000" cy="861774"/>
          </a:xfrm>
          <a:prstGeom prst="rect">
            <a:avLst/>
          </a:prstGeom>
          <a:noFill/>
        </p:spPr>
        <p:txBody>
          <a:bodyPr wrap="square" rtlCol="0">
            <a:spAutoFit/>
          </a:bodyPr>
          <a:lstStyle/>
          <a:p>
            <a:r>
              <a:rPr lang="en-US" sz="1000" dirty="0"/>
              <a:t>VPN, that aims to tunnel all the Internet traffic through their cloud, block unwanted ads, mask IP address, protect from malware and viruses, open access to restricted websites</a:t>
            </a:r>
            <a:r>
              <a:rPr lang="en-US" sz="1000" dirty="0" smtClean="0"/>
              <a:t>.</a:t>
            </a:r>
            <a:endParaRPr lang="en-US" sz="1000" dirty="0"/>
          </a:p>
        </p:txBody>
      </p:sp>
      <p:grpSp>
        <p:nvGrpSpPr>
          <p:cNvPr id="75" name="Group 74"/>
          <p:cNvGrpSpPr/>
          <p:nvPr/>
        </p:nvGrpSpPr>
        <p:grpSpPr>
          <a:xfrm>
            <a:off x="5334001" y="1524000"/>
            <a:ext cx="2743199" cy="297680"/>
            <a:chOff x="5085594" y="22861"/>
            <a:chExt cx="2661330" cy="738314"/>
          </a:xfrm>
          <a:scene3d>
            <a:camera prst="orthographicFront">
              <a:rot lat="0" lon="0" rev="0"/>
            </a:camera>
            <a:lightRig rig="balanced" dir="t">
              <a:rot lat="0" lon="0" rev="8700000"/>
            </a:lightRig>
          </a:scene3d>
        </p:grpSpPr>
        <p:sp>
          <p:nvSpPr>
            <p:cNvPr id="76" name="Rectangle 7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77" name="Rectangle 7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algn="ctr"/>
              <a:r>
                <a:rPr lang="en-US" sz="1300" b="1" dirty="0"/>
                <a:t>Why </a:t>
              </a:r>
              <a:r>
                <a:rPr lang="en-US" sz="1300" b="1" dirty="0" err="1"/>
                <a:t>iBOX+Vanishing</a:t>
              </a:r>
              <a:r>
                <a:rPr lang="en-US" sz="1300" b="1" dirty="0"/>
                <a:t> Data different?</a:t>
              </a:r>
            </a:p>
          </p:txBody>
        </p:sp>
      </p:grpSp>
      <p:sp>
        <p:nvSpPr>
          <p:cNvPr id="78" name="Rectangle 77"/>
          <p:cNvSpPr/>
          <p:nvPr/>
        </p:nvSpPr>
        <p:spPr>
          <a:xfrm>
            <a:off x="5334000" y="1827845"/>
            <a:ext cx="2743200" cy="938929"/>
          </a:xfrm>
          <a:prstGeom prst="rect">
            <a:avLst/>
          </a:prstGeom>
          <a:ln/>
        </p:spPr>
        <p:style>
          <a:lnRef idx="1">
            <a:schemeClr val="accent1"/>
          </a:lnRef>
          <a:fillRef idx="2">
            <a:schemeClr val="accent1"/>
          </a:fillRef>
          <a:effectRef idx="1">
            <a:schemeClr val="accent1"/>
          </a:effectRef>
          <a:fontRef idx="minor">
            <a:schemeClr val="dk1"/>
          </a:fontRef>
        </p:style>
      </p:sp>
      <p:sp>
        <p:nvSpPr>
          <p:cNvPr id="79" name="TextBox 78"/>
          <p:cNvSpPr txBox="1"/>
          <p:nvPr/>
        </p:nvSpPr>
        <p:spPr>
          <a:xfrm>
            <a:off x="5410198" y="1905000"/>
            <a:ext cx="2286000" cy="861774"/>
          </a:xfrm>
          <a:prstGeom prst="rect">
            <a:avLst/>
          </a:prstGeom>
          <a:noFill/>
        </p:spPr>
        <p:txBody>
          <a:bodyPr wrap="square" rtlCol="0">
            <a:spAutoFit/>
          </a:bodyPr>
          <a:lstStyle/>
          <a:p>
            <a:r>
              <a:rPr lang="en-US" sz="1000" dirty="0"/>
              <a:t>VPN, that aims to tunnel all the Internet traffic through their cloud, block unwanted ads, mask IP address, protect from malware and viruses, open access to restricted websites</a:t>
            </a:r>
            <a:r>
              <a:rPr lang="en-US" sz="1000" dirty="0" smtClean="0"/>
              <a:t>.</a:t>
            </a:r>
            <a:endParaRPr lang="en-US" sz="1000" dirty="0"/>
          </a:p>
        </p:txBody>
      </p:sp>
      <p:sp>
        <p:nvSpPr>
          <p:cNvPr id="80" name="Rectangle 79"/>
          <p:cNvSpPr/>
          <p:nvPr/>
        </p:nvSpPr>
        <p:spPr>
          <a:xfrm>
            <a:off x="1371600" y="2743200"/>
            <a:ext cx="1524000" cy="1532066"/>
          </a:xfrm>
          <a:prstGeom prst="rect">
            <a:avLst/>
          </a:prstGeom>
          <a:ln/>
        </p:spPr>
        <p:style>
          <a:lnRef idx="1">
            <a:schemeClr val="accent1"/>
          </a:lnRef>
          <a:fillRef idx="2">
            <a:schemeClr val="accent1"/>
          </a:fillRef>
          <a:effectRef idx="1">
            <a:schemeClr val="accent1"/>
          </a:effectRef>
          <a:fontRef idx="minor">
            <a:schemeClr val="dk1"/>
          </a:fontRef>
        </p:style>
      </p:sp>
      <p:sp>
        <p:nvSpPr>
          <p:cNvPr id="81" name="Rectangle 80"/>
          <p:cNvSpPr/>
          <p:nvPr/>
        </p:nvSpPr>
        <p:spPr>
          <a:xfrm>
            <a:off x="2895602" y="2743200"/>
            <a:ext cx="2438094" cy="1529954"/>
          </a:xfrm>
          <a:prstGeom prst="rect">
            <a:avLst/>
          </a:prstGeom>
          <a:ln/>
        </p:spPr>
        <p:style>
          <a:lnRef idx="1">
            <a:schemeClr val="accent1"/>
          </a:lnRef>
          <a:fillRef idx="2">
            <a:schemeClr val="accent1"/>
          </a:fillRef>
          <a:effectRef idx="1">
            <a:schemeClr val="accent1"/>
          </a:effectRef>
          <a:fontRef idx="minor">
            <a:schemeClr val="dk1"/>
          </a:fontRef>
        </p:style>
      </p:sp>
      <p:sp>
        <p:nvSpPr>
          <p:cNvPr id="82" name="Rectangle 81"/>
          <p:cNvSpPr/>
          <p:nvPr/>
        </p:nvSpPr>
        <p:spPr>
          <a:xfrm>
            <a:off x="5334000" y="2743200"/>
            <a:ext cx="2743200" cy="1529954"/>
          </a:xfrm>
          <a:prstGeom prst="rect">
            <a:avLst/>
          </a:prstGeom>
          <a:ln/>
        </p:spPr>
        <p:style>
          <a:lnRef idx="1">
            <a:schemeClr val="accent1"/>
          </a:lnRef>
          <a:fillRef idx="2">
            <a:schemeClr val="accent1"/>
          </a:fillRef>
          <a:effectRef idx="1">
            <a:schemeClr val="accent1"/>
          </a:effectRef>
          <a:fontRef idx="minor">
            <a:schemeClr val="dk1"/>
          </a:fontRef>
        </p:style>
      </p:sp>
      <p:sp>
        <p:nvSpPr>
          <p:cNvPr id="86" name="TextBox 85"/>
          <p:cNvSpPr txBox="1"/>
          <p:nvPr/>
        </p:nvSpPr>
        <p:spPr>
          <a:xfrm>
            <a:off x="1447800" y="2795826"/>
            <a:ext cx="1371600" cy="553998"/>
          </a:xfrm>
          <a:prstGeom prst="rect">
            <a:avLst/>
          </a:prstGeom>
          <a:noFill/>
        </p:spPr>
        <p:txBody>
          <a:bodyPr wrap="square" rtlCol="0">
            <a:spAutoFit/>
          </a:bodyPr>
          <a:lstStyle/>
          <a:p>
            <a:pPr algn="ctr"/>
            <a:r>
              <a:rPr lang="en-US" sz="1000" dirty="0" err="1"/>
              <a:t>DoNotTruckMe</a:t>
            </a:r>
            <a:r>
              <a:rPr lang="en-US" sz="1000" dirty="0"/>
              <a:t> </a:t>
            </a:r>
          </a:p>
          <a:p>
            <a:pPr algn="ctr"/>
            <a:r>
              <a:rPr lang="en-US" sz="1000" dirty="0" err="1" smtClean="0"/>
              <a:t>DeletMe</a:t>
            </a:r>
            <a:endParaRPr lang="en-US" sz="1000" dirty="0"/>
          </a:p>
          <a:p>
            <a:pPr algn="ctr"/>
            <a:r>
              <a:rPr lang="en-US" sz="1000" dirty="0" err="1"/>
              <a:t>MaskMe</a:t>
            </a:r>
            <a:endParaRPr lang="en-US" sz="1000" dirty="0"/>
          </a:p>
        </p:txBody>
      </p:sp>
      <p:sp>
        <p:nvSpPr>
          <p:cNvPr id="87" name="TextBox 86"/>
          <p:cNvSpPr txBox="1"/>
          <p:nvPr/>
        </p:nvSpPr>
        <p:spPr>
          <a:xfrm>
            <a:off x="2971800" y="2795826"/>
            <a:ext cx="2286000" cy="1477328"/>
          </a:xfrm>
          <a:prstGeom prst="rect">
            <a:avLst/>
          </a:prstGeom>
          <a:noFill/>
        </p:spPr>
        <p:txBody>
          <a:bodyPr wrap="square" rtlCol="0">
            <a:spAutoFit/>
          </a:bodyPr>
          <a:lstStyle/>
          <a:p>
            <a:r>
              <a:rPr lang="en-US" sz="1000" dirty="0" err="1"/>
              <a:t>DoNotTrackMe</a:t>
            </a:r>
            <a:r>
              <a:rPr lang="en-US" sz="1000" dirty="0"/>
              <a:t> is a browser add-on that blocks adds, eliminates third party tracking cookies. </a:t>
            </a:r>
          </a:p>
          <a:p>
            <a:r>
              <a:rPr lang="en-US" sz="1000" dirty="0" err="1"/>
              <a:t>DeletMe</a:t>
            </a:r>
            <a:r>
              <a:rPr lang="en-US" sz="1000" dirty="0"/>
              <a:t> is a service that helps to delete personal information from leading data sites (list provided on the website).</a:t>
            </a:r>
          </a:p>
          <a:p>
            <a:r>
              <a:rPr lang="en-US" sz="1000" dirty="0" err="1"/>
              <a:t>MaskMe</a:t>
            </a:r>
            <a:r>
              <a:rPr lang="en-US" sz="1000" dirty="0"/>
              <a:t> is a service that creates email and phone number to preserve customer’s phone number.</a:t>
            </a:r>
          </a:p>
        </p:txBody>
      </p:sp>
      <p:sp>
        <p:nvSpPr>
          <p:cNvPr id="88" name="TextBox 87"/>
          <p:cNvSpPr txBox="1"/>
          <p:nvPr/>
        </p:nvSpPr>
        <p:spPr>
          <a:xfrm>
            <a:off x="5410198" y="2795826"/>
            <a:ext cx="2286000" cy="1169551"/>
          </a:xfrm>
          <a:prstGeom prst="rect">
            <a:avLst/>
          </a:prstGeom>
          <a:noFill/>
        </p:spPr>
        <p:txBody>
          <a:bodyPr wrap="square" rtlCol="0">
            <a:spAutoFit/>
          </a:bodyPr>
          <a:lstStyle/>
          <a:p>
            <a:r>
              <a:rPr lang="en-US" sz="1000" dirty="0" err="1"/>
              <a:t>iBOX</a:t>
            </a:r>
            <a:r>
              <a:rPr lang="en-US" sz="1000" dirty="0"/>
              <a:t> platform aims to help user’s to regain control over their data, not to mask it. Vanishing Data allows rendering data unreadable after specified time in all locations. </a:t>
            </a:r>
            <a:r>
              <a:rPr lang="en-US" sz="1000" dirty="0" err="1"/>
              <a:t>iBOX</a:t>
            </a:r>
            <a:r>
              <a:rPr lang="en-US" sz="1000" dirty="0"/>
              <a:t> platform does not keep user’s data – no way to compromise it. </a:t>
            </a:r>
          </a:p>
        </p:txBody>
      </p:sp>
      <p:sp>
        <p:nvSpPr>
          <p:cNvPr id="89" name="Rectangle 88"/>
          <p:cNvSpPr/>
          <p:nvPr/>
        </p:nvSpPr>
        <p:spPr>
          <a:xfrm>
            <a:off x="1371600" y="4267201"/>
            <a:ext cx="1524000" cy="831904"/>
          </a:xfrm>
          <a:prstGeom prst="rect">
            <a:avLst/>
          </a:prstGeom>
          <a:ln/>
        </p:spPr>
        <p:style>
          <a:lnRef idx="1">
            <a:schemeClr val="accent1"/>
          </a:lnRef>
          <a:fillRef idx="2">
            <a:schemeClr val="accent1"/>
          </a:fillRef>
          <a:effectRef idx="1">
            <a:schemeClr val="accent1"/>
          </a:effectRef>
          <a:fontRef idx="minor">
            <a:schemeClr val="dk1"/>
          </a:fontRef>
        </p:style>
      </p:sp>
      <p:sp>
        <p:nvSpPr>
          <p:cNvPr id="90" name="Rectangle 89"/>
          <p:cNvSpPr/>
          <p:nvPr/>
        </p:nvSpPr>
        <p:spPr>
          <a:xfrm>
            <a:off x="2895906" y="4267200"/>
            <a:ext cx="2438094" cy="830758"/>
          </a:xfrm>
          <a:prstGeom prst="rect">
            <a:avLst/>
          </a:prstGeom>
          <a:ln/>
        </p:spPr>
        <p:style>
          <a:lnRef idx="1">
            <a:schemeClr val="accent1"/>
          </a:lnRef>
          <a:fillRef idx="2">
            <a:schemeClr val="accent1"/>
          </a:fillRef>
          <a:effectRef idx="1">
            <a:schemeClr val="accent1"/>
          </a:effectRef>
          <a:fontRef idx="minor">
            <a:schemeClr val="dk1"/>
          </a:fontRef>
        </p:style>
      </p:sp>
      <p:sp>
        <p:nvSpPr>
          <p:cNvPr id="91" name="Rectangle 90"/>
          <p:cNvSpPr/>
          <p:nvPr/>
        </p:nvSpPr>
        <p:spPr>
          <a:xfrm>
            <a:off x="5334000" y="4267200"/>
            <a:ext cx="2743200" cy="830758"/>
          </a:xfrm>
          <a:prstGeom prst="rect">
            <a:avLst/>
          </a:prstGeom>
          <a:ln/>
        </p:spPr>
        <p:style>
          <a:lnRef idx="1">
            <a:schemeClr val="accent1"/>
          </a:lnRef>
          <a:fillRef idx="2">
            <a:schemeClr val="accent1"/>
          </a:fillRef>
          <a:effectRef idx="1">
            <a:schemeClr val="accent1"/>
          </a:effectRef>
          <a:fontRef idx="minor">
            <a:schemeClr val="dk1"/>
          </a:fontRef>
        </p:style>
      </p:sp>
      <p:sp>
        <p:nvSpPr>
          <p:cNvPr id="92" name="TextBox 91"/>
          <p:cNvSpPr txBox="1"/>
          <p:nvPr/>
        </p:nvSpPr>
        <p:spPr>
          <a:xfrm>
            <a:off x="1447800" y="4390072"/>
            <a:ext cx="1371600" cy="246221"/>
          </a:xfrm>
          <a:prstGeom prst="rect">
            <a:avLst/>
          </a:prstGeom>
          <a:noFill/>
        </p:spPr>
        <p:txBody>
          <a:bodyPr wrap="square" rtlCol="0">
            <a:spAutoFit/>
          </a:bodyPr>
          <a:lstStyle/>
          <a:p>
            <a:pPr algn="ctr"/>
            <a:r>
              <a:rPr lang="en-US" sz="1000" dirty="0" err="1"/>
              <a:t>HotSpotShield</a:t>
            </a:r>
            <a:endParaRPr lang="en-US" sz="1000" dirty="0"/>
          </a:p>
        </p:txBody>
      </p:sp>
      <p:sp>
        <p:nvSpPr>
          <p:cNvPr id="93" name="TextBox 92"/>
          <p:cNvSpPr txBox="1"/>
          <p:nvPr/>
        </p:nvSpPr>
        <p:spPr>
          <a:xfrm>
            <a:off x="2971800" y="4343400"/>
            <a:ext cx="2286000" cy="707886"/>
          </a:xfrm>
          <a:prstGeom prst="rect">
            <a:avLst/>
          </a:prstGeom>
          <a:noFill/>
        </p:spPr>
        <p:txBody>
          <a:bodyPr wrap="square" rtlCol="0">
            <a:spAutoFit/>
          </a:bodyPr>
          <a:lstStyle/>
          <a:p>
            <a:r>
              <a:rPr lang="en-US" sz="1000" dirty="0"/>
              <a:t>VPN, encrypts the traffic, secure IP address for anonymity on line, aims to protect from eavesdropping on public Wi-Fi networks. </a:t>
            </a:r>
          </a:p>
        </p:txBody>
      </p:sp>
      <p:sp>
        <p:nvSpPr>
          <p:cNvPr id="94" name="TextBox 93"/>
          <p:cNvSpPr txBox="1"/>
          <p:nvPr/>
        </p:nvSpPr>
        <p:spPr>
          <a:xfrm>
            <a:off x="5410198" y="4390072"/>
            <a:ext cx="2286000" cy="553998"/>
          </a:xfrm>
          <a:prstGeom prst="rect">
            <a:avLst/>
          </a:prstGeom>
          <a:noFill/>
        </p:spPr>
        <p:txBody>
          <a:bodyPr wrap="square" rtlCol="0">
            <a:spAutoFit/>
          </a:bodyPr>
          <a:lstStyle/>
          <a:p>
            <a:r>
              <a:rPr lang="en-US" sz="1000" dirty="0" err="1"/>
              <a:t>iBOX</a:t>
            </a:r>
            <a:r>
              <a:rPr lang="en-US" sz="1000" dirty="0"/>
              <a:t> platform provides a very  malleable set of features for user to manipulate their privacy and security settings. </a:t>
            </a:r>
          </a:p>
        </p:txBody>
      </p:sp>
    </p:spTree>
    <p:extLst>
      <p:ext uri="{BB962C8B-B14F-4D97-AF65-F5344CB8AC3E}">
        <p14:creationId xmlns:p14="http://schemas.microsoft.com/office/powerpoint/2010/main" val="691610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Competitive Landscape</a:t>
            </a:r>
            <a:endParaRPr lang="en-US" dirty="0">
              <a:solidFill>
                <a:schemeClr val="bg1"/>
              </a:solidFill>
              <a:latin typeface="Arial" pitchFamily="34" charset="0"/>
              <a:cs typeface="Arial" pitchFamily="34" charset="0"/>
            </a:endParaRPr>
          </a:p>
        </p:txBody>
      </p:sp>
      <p:grpSp>
        <p:nvGrpSpPr>
          <p:cNvPr id="9" name="Group 8"/>
          <p:cNvGrpSpPr/>
          <p:nvPr/>
        </p:nvGrpSpPr>
        <p:grpSpPr>
          <a:xfrm>
            <a:off x="1371601" y="1524000"/>
            <a:ext cx="1524000" cy="297680"/>
            <a:chOff x="5085594" y="22861"/>
            <a:chExt cx="2661330" cy="738314"/>
          </a:xfrm>
          <a:scene3d>
            <a:camera prst="orthographicFront">
              <a:rot lat="0" lon="0" rev="0"/>
            </a:camera>
            <a:lightRig rig="balanced" dir="t">
              <a:rot lat="0" lon="0" rev="8700000"/>
            </a:lightRig>
          </a:scene3d>
        </p:grpSpPr>
        <p:sp>
          <p:nvSpPr>
            <p:cNvPr id="10" name="Rectangle 9"/>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1" name="Rectangle 10"/>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Software</a:t>
              </a:r>
              <a:endParaRPr lang="en-US" sz="1300" kern="1200" dirty="0">
                <a:solidFill>
                  <a:schemeClr val="bg1"/>
                </a:solidFill>
                <a:latin typeface="Gill Sans MT" pitchFamily="34" charset="0"/>
              </a:endParaRPr>
            </a:p>
          </p:txBody>
        </p:sp>
      </p:grpSp>
      <p:sp>
        <p:nvSpPr>
          <p:cNvPr id="13" name="Rectangle 12"/>
          <p:cNvSpPr/>
          <p:nvPr/>
        </p:nvSpPr>
        <p:spPr>
          <a:xfrm>
            <a:off x="1371600" y="1827845"/>
            <a:ext cx="1524000" cy="940225"/>
          </a:xfrm>
          <a:prstGeom prst="rect">
            <a:avLst/>
          </a:prstGeom>
          <a:ln/>
        </p:spPr>
        <p:style>
          <a:lnRef idx="1">
            <a:schemeClr val="accent1"/>
          </a:lnRef>
          <a:fillRef idx="2">
            <a:schemeClr val="accent1"/>
          </a:fillRef>
          <a:effectRef idx="1">
            <a:schemeClr val="accent1"/>
          </a:effectRef>
          <a:fontRef idx="minor">
            <a:schemeClr val="dk1"/>
          </a:fontRef>
        </p:style>
      </p:sp>
      <p:grpSp>
        <p:nvGrpSpPr>
          <p:cNvPr id="15" name="Group 14"/>
          <p:cNvGrpSpPr/>
          <p:nvPr/>
        </p:nvGrpSpPr>
        <p:grpSpPr>
          <a:xfrm>
            <a:off x="2895603" y="1524000"/>
            <a:ext cx="2438093" cy="297680"/>
            <a:chOff x="5085594" y="22861"/>
            <a:chExt cx="2661330" cy="738314"/>
          </a:xfrm>
          <a:scene3d>
            <a:camera prst="orthographicFront">
              <a:rot lat="0" lon="0" rev="0"/>
            </a:camera>
            <a:lightRig rig="balanced" dir="t">
              <a:rot lat="0" lon="0" rev="8700000"/>
            </a:lightRig>
          </a:scene3d>
        </p:grpSpPr>
        <p:sp>
          <p:nvSpPr>
            <p:cNvPr id="16" name="Rectangle 1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7" name="Rectangle 1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Functionality</a:t>
              </a:r>
              <a:endParaRPr lang="en-US" sz="1300" kern="1200" dirty="0">
                <a:solidFill>
                  <a:schemeClr val="bg1"/>
                </a:solidFill>
                <a:latin typeface="Gill Sans MT" pitchFamily="34" charset="0"/>
              </a:endParaRPr>
            </a:p>
          </p:txBody>
        </p:sp>
      </p:grpSp>
      <p:sp>
        <p:nvSpPr>
          <p:cNvPr id="19" name="Rectangle 18"/>
          <p:cNvSpPr/>
          <p:nvPr/>
        </p:nvSpPr>
        <p:spPr>
          <a:xfrm>
            <a:off x="2895602" y="1827845"/>
            <a:ext cx="2438094" cy="938929"/>
          </a:xfrm>
          <a:prstGeom prst="rect">
            <a:avLst/>
          </a:prstGeom>
          <a:ln/>
        </p:spPr>
        <p:style>
          <a:lnRef idx="1">
            <a:schemeClr val="accent1"/>
          </a:lnRef>
          <a:fillRef idx="2">
            <a:schemeClr val="accent1"/>
          </a:fillRef>
          <a:effectRef idx="1">
            <a:schemeClr val="accent1"/>
          </a:effectRef>
          <a:fontRef idx="minor">
            <a:schemeClr val="dk1"/>
          </a:fontRef>
        </p:style>
      </p:sp>
      <p:sp>
        <p:nvSpPr>
          <p:cNvPr id="2" name="TextBox 1"/>
          <p:cNvSpPr txBox="1"/>
          <p:nvPr/>
        </p:nvSpPr>
        <p:spPr>
          <a:xfrm>
            <a:off x="1447800" y="1905000"/>
            <a:ext cx="1371600" cy="246221"/>
          </a:xfrm>
          <a:prstGeom prst="rect">
            <a:avLst/>
          </a:prstGeom>
          <a:noFill/>
        </p:spPr>
        <p:txBody>
          <a:bodyPr wrap="square" rtlCol="0">
            <a:spAutoFit/>
          </a:bodyPr>
          <a:lstStyle/>
          <a:p>
            <a:pPr algn="ctr"/>
            <a:r>
              <a:rPr lang="en-US" sz="1000" dirty="0"/>
              <a:t>Cotton Candy</a:t>
            </a:r>
          </a:p>
        </p:txBody>
      </p:sp>
      <p:sp>
        <p:nvSpPr>
          <p:cNvPr id="4" name="TextBox 3"/>
          <p:cNvSpPr txBox="1"/>
          <p:nvPr/>
        </p:nvSpPr>
        <p:spPr>
          <a:xfrm>
            <a:off x="2971800" y="1905000"/>
            <a:ext cx="2286000" cy="861774"/>
          </a:xfrm>
          <a:prstGeom prst="rect">
            <a:avLst/>
          </a:prstGeom>
          <a:noFill/>
        </p:spPr>
        <p:txBody>
          <a:bodyPr wrap="square" rtlCol="0">
            <a:spAutoFit/>
          </a:bodyPr>
          <a:lstStyle/>
          <a:p>
            <a:r>
              <a:rPr lang="en-US" sz="1000" dirty="0"/>
              <a:t>It is a USB stick sized microcomputer, with CPU, RAM, Wi-Fi card and storage space available. Claims to provide secure single point access to user’s private cloud. </a:t>
            </a:r>
          </a:p>
        </p:txBody>
      </p:sp>
      <p:grpSp>
        <p:nvGrpSpPr>
          <p:cNvPr id="75" name="Group 74"/>
          <p:cNvGrpSpPr/>
          <p:nvPr/>
        </p:nvGrpSpPr>
        <p:grpSpPr>
          <a:xfrm>
            <a:off x="5334001" y="1524000"/>
            <a:ext cx="2743199" cy="297680"/>
            <a:chOff x="5085594" y="22861"/>
            <a:chExt cx="2661330" cy="738314"/>
          </a:xfrm>
          <a:scene3d>
            <a:camera prst="orthographicFront">
              <a:rot lat="0" lon="0" rev="0"/>
            </a:camera>
            <a:lightRig rig="balanced" dir="t">
              <a:rot lat="0" lon="0" rev="8700000"/>
            </a:lightRig>
          </a:scene3d>
        </p:grpSpPr>
        <p:sp>
          <p:nvSpPr>
            <p:cNvPr id="76" name="Rectangle 7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77" name="Rectangle 7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algn="ctr"/>
              <a:r>
                <a:rPr lang="en-US" sz="1300" b="1" dirty="0"/>
                <a:t>Why </a:t>
              </a:r>
              <a:r>
                <a:rPr lang="en-US" sz="1300" b="1" dirty="0" err="1"/>
                <a:t>iBOX+Vanishing</a:t>
              </a:r>
              <a:r>
                <a:rPr lang="en-US" sz="1300" b="1" dirty="0"/>
                <a:t> Data different?</a:t>
              </a:r>
            </a:p>
          </p:txBody>
        </p:sp>
      </p:grpSp>
      <p:sp>
        <p:nvSpPr>
          <p:cNvPr id="78" name="Rectangle 77"/>
          <p:cNvSpPr/>
          <p:nvPr/>
        </p:nvSpPr>
        <p:spPr>
          <a:xfrm>
            <a:off x="5334000" y="1827845"/>
            <a:ext cx="2743200" cy="938929"/>
          </a:xfrm>
          <a:prstGeom prst="rect">
            <a:avLst/>
          </a:prstGeom>
          <a:ln/>
        </p:spPr>
        <p:style>
          <a:lnRef idx="1">
            <a:schemeClr val="accent1"/>
          </a:lnRef>
          <a:fillRef idx="2">
            <a:schemeClr val="accent1"/>
          </a:fillRef>
          <a:effectRef idx="1">
            <a:schemeClr val="accent1"/>
          </a:effectRef>
          <a:fontRef idx="minor">
            <a:schemeClr val="dk1"/>
          </a:fontRef>
        </p:style>
      </p:sp>
      <p:sp>
        <p:nvSpPr>
          <p:cNvPr id="79" name="TextBox 78"/>
          <p:cNvSpPr txBox="1"/>
          <p:nvPr/>
        </p:nvSpPr>
        <p:spPr>
          <a:xfrm>
            <a:off x="5410198" y="1905000"/>
            <a:ext cx="2286000" cy="707886"/>
          </a:xfrm>
          <a:prstGeom prst="rect">
            <a:avLst/>
          </a:prstGeom>
          <a:noFill/>
        </p:spPr>
        <p:txBody>
          <a:bodyPr wrap="square" rtlCol="0">
            <a:spAutoFit/>
          </a:bodyPr>
          <a:lstStyle/>
          <a:p>
            <a:r>
              <a:rPr lang="en-US" sz="1000" dirty="0" err="1"/>
              <a:t>iBOX</a:t>
            </a:r>
            <a:r>
              <a:rPr lang="en-US" sz="1000" dirty="0"/>
              <a:t> platform is a software that can reside on the USB device or on the hard drive of the computer or as an app for  mobile device. </a:t>
            </a:r>
          </a:p>
        </p:txBody>
      </p:sp>
      <p:sp>
        <p:nvSpPr>
          <p:cNvPr id="80" name="Rectangle 79"/>
          <p:cNvSpPr/>
          <p:nvPr/>
        </p:nvSpPr>
        <p:spPr>
          <a:xfrm>
            <a:off x="1371600" y="2743200"/>
            <a:ext cx="1524000" cy="1223864"/>
          </a:xfrm>
          <a:prstGeom prst="rect">
            <a:avLst/>
          </a:prstGeom>
          <a:ln/>
        </p:spPr>
        <p:style>
          <a:lnRef idx="1">
            <a:schemeClr val="accent1"/>
          </a:lnRef>
          <a:fillRef idx="2">
            <a:schemeClr val="accent1"/>
          </a:fillRef>
          <a:effectRef idx="1">
            <a:schemeClr val="accent1"/>
          </a:effectRef>
          <a:fontRef idx="minor">
            <a:schemeClr val="dk1"/>
          </a:fontRef>
        </p:style>
      </p:sp>
      <p:sp>
        <p:nvSpPr>
          <p:cNvPr id="81" name="Rectangle 80"/>
          <p:cNvSpPr/>
          <p:nvPr/>
        </p:nvSpPr>
        <p:spPr>
          <a:xfrm>
            <a:off x="2895602" y="2743200"/>
            <a:ext cx="2438094" cy="1222177"/>
          </a:xfrm>
          <a:prstGeom prst="rect">
            <a:avLst/>
          </a:prstGeom>
          <a:ln/>
        </p:spPr>
        <p:style>
          <a:lnRef idx="1">
            <a:schemeClr val="accent1"/>
          </a:lnRef>
          <a:fillRef idx="2">
            <a:schemeClr val="accent1"/>
          </a:fillRef>
          <a:effectRef idx="1">
            <a:schemeClr val="accent1"/>
          </a:effectRef>
          <a:fontRef idx="minor">
            <a:schemeClr val="dk1"/>
          </a:fontRef>
        </p:style>
      </p:sp>
      <p:sp>
        <p:nvSpPr>
          <p:cNvPr id="82" name="Rectangle 81"/>
          <p:cNvSpPr/>
          <p:nvPr/>
        </p:nvSpPr>
        <p:spPr>
          <a:xfrm>
            <a:off x="5334000" y="2743200"/>
            <a:ext cx="2743200" cy="1222177"/>
          </a:xfrm>
          <a:prstGeom prst="rect">
            <a:avLst/>
          </a:prstGeom>
          <a:ln/>
        </p:spPr>
        <p:style>
          <a:lnRef idx="1">
            <a:schemeClr val="accent1"/>
          </a:lnRef>
          <a:fillRef idx="2">
            <a:schemeClr val="accent1"/>
          </a:fillRef>
          <a:effectRef idx="1">
            <a:schemeClr val="accent1"/>
          </a:effectRef>
          <a:fontRef idx="minor">
            <a:schemeClr val="dk1"/>
          </a:fontRef>
        </p:style>
      </p:sp>
      <p:sp>
        <p:nvSpPr>
          <p:cNvPr id="86" name="TextBox 85"/>
          <p:cNvSpPr txBox="1"/>
          <p:nvPr/>
        </p:nvSpPr>
        <p:spPr>
          <a:xfrm>
            <a:off x="1447800" y="2795826"/>
            <a:ext cx="1371600" cy="246221"/>
          </a:xfrm>
          <a:prstGeom prst="rect">
            <a:avLst/>
          </a:prstGeom>
          <a:noFill/>
        </p:spPr>
        <p:txBody>
          <a:bodyPr wrap="square" rtlCol="0">
            <a:spAutoFit/>
          </a:bodyPr>
          <a:lstStyle/>
          <a:p>
            <a:pPr algn="ctr"/>
            <a:r>
              <a:rPr lang="en-US" sz="1000" dirty="0" err="1"/>
              <a:t>Quebes</a:t>
            </a:r>
            <a:r>
              <a:rPr lang="en-US" sz="1000" dirty="0"/>
              <a:t> OS Project</a:t>
            </a:r>
          </a:p>
        </p:txBody>
      </p:sp>
      <p:sp>
        <p:nvSpPr>
          <p:cNvPr id="87" name="TextBox 86"/>
          <p:cNvSpPr txBox="1"/>
          <p:nvPr/>
        </p:nvSpPr>
        <p:spPr>
          <a:xfrm>
            <a:off x="2971800" y="2795826"/>
            <a:ext cx="2286000" cy="1169551"/>
          </a:xfrm>
          <a:prstGeom prst="rect">
            <a:avLst/>
          </a:prstGeom>
          <a:noFill/>
        </p:spPr>
        <p:txBody>
          <a:bodyPr wrap="square" rtlCol="0">
            <a:spAutoFit/>
          </a:bodyPr>
          <a:lstStyle/>
          <a:p>
            <a:r>
              <a:rPr lang="en-US" sz="1000" dirty="0"/>
              <a:t>Is an Linux Based OS , that implements security by isolation approach. </a:t>
            </a:r>
            <a:r>
              <a:rPr lang="en-US" sz="1000" dirty="0" err="1"/>
              <a:t>Quebes</a:t>
            </a:r>
            <a:r>
              <a:rPr lang="en-US" sz="1000" dirty="0"/>
              <a:t> utilizes virtualization technology, to be able to isolate various programs from each other, so that their compromise don’t affect the integrity of the rest of the system.</a:t>
            </a:r>
          </a:p>
        </p:txBody>
      </p:sp>
      <p:sp>
        <p:nvSpPr>
          <p:cNvPr id="88" name="TextBox 87"/>
          <p:cNvSpPr txBox="1"/>
          <p:nvPr/>
        </p:nvSpPr>
        <p:spPr>
          <a:xfrm>
            <a:off x="5410198" y="2795826"/>
            <a:ext cx="2286000" cy="861774"/>
          </a:xfrm>
          <a:prstGeom prst="rect">
            <a:avLst/>
          </a:prstGeom>
          <a:noFill/>
        </p:spPr>
        <p:txBody>
          <a:bodyPr wrap="square" rtlCol="0">
            <a:spAutoFit/>
          </a:bodyPr>
          <a:lstStyle/>
          <a:p>
            <a:r>
              <a:rPr lang="en-US" sz="1000" dirty="0" err="1"/>
              <a:t>iBOX</a:t>
            </a:r>
            <a:r>
              <a:rPr lang="en-US" sz="1000" dirty="0"/>
              <a:t> platform is seamless, it does not require user to install new OS and learn new set of skills. It also addresses privacy issues such as obtaining control over user’s data remotely. </a:t>
            </a:r>
          </a:p>
        </p:txBody>
      </p:sp>
      <p:sp>
        <p:nvSpPr>
          <p:cNvPr id="89" name="Rectangle 88"/>
          <p:cNvSpPr/>
          <p:nvPr/>
        </p:nvSpPr>
        <p:spPr>
          <a:xfrm>
            <a:off x="1371600" y="3962401"/>
            <a:ext cx="1524000" cy="831904"/>
          </a:xfrm>
          <a:prstGeom prst="rect">
            <a:avLst/>
          </a:prstGeom>
          <a:ln/>
        </p:spPr>
        <p:style>
          <a:lnRef idx="1">
            <a:schemeClr val="accent1"/>
          </a:lnRef>
          <a:fillRef idx="2">
            <a:schemeClr val="accent1"/>
          </a:fillRef>
          <a:effectRef idx="1">
            <a:schemeClr val="accent1"/>
          </a:effectRef>
          <a:fontRef idx="minor">
            <a:schemeClr val="dk1"/>
          </a:fontRef>
        </p:style>
      </p:sp>
      <p:sp>
        <p:nvSpPr>
          <p:cNvPr id="90" name="Rectangle 89"/>
          <p:cNvSpPr/>
          <p:nvPr/>
        </p:nvSpPr>
        <p:spPr>
          <a:xfrm>
            <a:off x="2895906" y="3962400"/>
            <a:ext cx="2438094" cy="830758"/>
          </a:xfrm>
          <a:prstGeom prst="rect">
            <a:avLst/>
          </a:prstGeom>
          <a:ln/>
        </p:spPr>
        <p:style>
          <a:lnRef idx="1">
            <a:schemeClr val="accent1"/>
          </a:lnRef>
          <a:fillRef idx="2">
            <a:schemeClr val="accent1"/>
          </a:fillRef>
          <a:effectRef idx="1">
            <a:schemeClr val="accent1"/>
          </a:effectRef>
          <a:fontRef idx="minor">
            <a:schemeClr val="dk1"/>
          </a:fontRef>
        </p:style>
      </p:sp>
      <p:sp>
        <p:nvSpPr>
          <p:cNvPr id="91" name="Rectangle 90"/>
          <p:cNvSpPr/>
          <p:nvPr/>
        </p:nvSpPr>
        <p:spPr>
          <a:xfrm>
            <a:off x="5334000" y="3962400"/>
            <a:ext cx="2743200" cy="830758"/>
          </a:xfrm>
          <a:prstGeom prst="rect">
            <a:avLst/>
          </a:prstGeom>
          <a:ln/>
        </p:spPr>
        <p:style>
          <a:lnRef idx="1">
            <a:schemeClr val="accent1"/>
          </a:lnRef>
          <a:fillRef idx="2">
            <a:schemeClr val="accent1"/>
          </a:fillRef>
          <a:effectRef idx="1">
            <a:schemeClr val="accent1"/>
          </a:effectRef>
          <a:fontRef idx="minor">
            <a:schemeClr val="dk1"/>
          </a:fontRef>
        </p:style>
      </p:sp>
      <p:sp>
        <p:nvSpPr>
          <p:cNvPr id="92" name="TextBox 91"/>
          <p:cNvSpPr txBox="1"/>
          <p:nvPr/>
        </p:nvSpPr>
        <p:spPr>
          <a:xfrm>
            <a:off x="1447800" y="4085272"/>
            <a:ext cx="1371600" cy="246221"/>
          </a:xfrm>
          <a:prstGeom prst="rect">
            <a:avLst/>
          </a:prstGeom>
          <a:noFill/>
        </p:spPr>
        <p:txBody>
          <a:bodyPr wrap="square" rtlCol="0">
            <a:spAutoFit/>
          </a:bodyPr>
          <a:lstStyle/>
          <a:p>
            <a:pPr algn="ctr"/>
            <a:r>
              <a:rPr lang="en-US" sz="1000" dirty="0" err="1"/>
              <a:t>DuckDuckGo</a:t>
            </a:r>
            <a:endParaRPr lang="en-US" sz="1000" dirty="0"/>
          </a:p>
        </p:txBody>
      </p:sp>
      <p:sp>
        <p:nvSpPr>
          <p:cNvPr id="93" name="TextBox 92"/>
          <p:cNvSpPr txBox="1"/>
          <p:nvPr/>
        </p:nvSpPr>
        <p:spPr>
          <a:xfrm>
            <a:off x="2971800" y="4038600"/>
            <a:ext cx="2286000" cy="707886"/>
          </a:xfrm>
          <a:prstGeom prst="rect">
            <a:avLst/>
          </a:prstGeom>
          <a:noFill/>
        </p:spPr>
        <p:txBody>
          <a:bodyPr wrap="square" rtlCol="0">
            <a:spAutoFit/>
          </a:bodyPr>
          <a:lstStyle/>
          <a:p>
            <a:r>
              <a:rPr lang="en-US" sz="1000" dirty="0"/>
              <a:t>Search engine, that does not keep any records of visited pages as well as does not profile users. Used to search for private (embarrassing) content.  </a:t>
            </a:r>
          </a:p>
        </p:txBody>
      </p:sp>
      <p:sp>
        <p:nvSpPr>
          <p:cNvPr id="94" name="TextBox 93"/>
          <p:cNvSpPr txBox="1"/>
          <p:nvPr/>
        </p:nvSpPr>
        <p:spPr>
          <a:xfrm>
            <a:off x="5410198" y="4085272"/>
            <a:ext cx="2286000" cy="400110"/>
          </a:xfrm>
          <a:prstGeom prst="rect">
            <a:avLst/>
          </a:prstGeom>
          <a:noFill/>
        </p:spPr>
        <p:txBody>
          <a:bodyPr wrap="square" rtlCol="0">
            <a:spAutoFit/>
          </a:bodyPr>
          <a:lstStyle/>
          <a:p>
            <a:r>
              <a:rPr lang="en-US" sz="1000" dirty="0" err="1"/>
              <a:t>iBOX</a:t>
            </a:r>
            <a:r>
              <a:rPr lang="en-US" sz="1000" dirty="0"/>
              <a:t> platform has a very similar model. We don’t want user’s data. </a:t>
            </a:r>
          </a:p>
        </p:txBody>
      </p:sp>
    </p:spTree>
    <p:extLst>
      <p:ext uri="{BB962C8B-B14F-4D97-AF65-F5344CB8AC3E}">
        <p14:creationId xmlns:p14="http://schemas.microsoft.com/office/powerpoint/2010/main" val="1211586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Competitive Landscape</a:t>
            </a:r>
            <a:endParaRPr lang="en-US" dirty="0">
              <a:solidFill>
                <a:schemeClr val="bg1"/>
              </a:solidFill>
              <a:latin typeface="Arial" pitchFamily="34" charset="0"/>
              <a:cs typeface="Arial" pitchFamily="34" charset="0"/>
            </a:endParaRPr>
          </a:p>
        </p:txBody>
      </p:sp>
      <p:grpSp>
        <p:nvGrpSpPr>
          <p:cNvPr id="9" name="Group 8"/>
          <p:cNvGrpSpPr/>
          <p:nvPr/>
        </p:nvGrpSpPr>
        <p:grpSpPr>
          <a:xfrm>
            <a:off x="1371601" y="1524000"/>
            <a:ext cx="1524000" cy="297680"/>
            <a:chOff x="5085594" y="22861"/>
            <a:chExt cx="2661330" cy="738314"/>
          </a:xfrm>
          <a:scene3d>
            <a:camera prst="orthographicFront">
              <a:rot lat="0" lon="0" rev="0"/>
            </a:camera>
            <a:lightRig rig="balanced" dir="t">
              <a:rot lat="0" lon="0" rev="8700000"/>
            </a:lightRig>
          </a:scene3d>
        </p:grpSpPr>
        <p:sp>
          <p:nvSpPr>
            <p:cNvPr id="10" name="Rectangle 9"/>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1" name="Rectangle 10"/>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Software</a:t>
              </a:r>
              <a:endParaRPr lang="en-US" sz="1300" kern="1200" dirty="0">
                <a:solidFill>
                  <a:schemeClr val="bg1"/>
                </a:solidFill>
                <a:latin typeface="Gill Sans MT" pitchFamily="34" charset="0"/>
              </a:endParaRPr>
            </a:p>
          </p:txBody>
        </p:sp>
      </p:grpSp>
      <p:sp>
        <p:nvSpPr>
          <p:cNvPr id="13" name="Rectangle 12"/>
          <p:cNvSpPr/>
          <p:nvPr/>
        </p:nvSpPr>
        <p:spPr>
          <a:xfrm>
            <a:off x="1371600" y="1827844"/>
            <a:ext cx="1524000" cy="1710729"/>
          </a:xfrm>
          <a:prstGeom prst="rect">
            <a:avLst/>
          </a:prstGeom>
          <a:ln/>
        </p:spPr>
        <p:style>
          <a:lnRef idx="1">
            <a:schemeClr val="accent1"/>
          </a:lnRef>
          <a:fillRef idx="2">
            <a:schemeClr val="accent1"/>
          </a:fillRef>
          <a:effectRef idx="1">
            <a:schemeClr val="accent1"/>
          </a:effectRef>
          <a:fontRef idx="minor">
            <a:schemeClr val="dk1"/>
          </a:fontRef>
        </p:style>
      </p:sp>
      <p:grpSp>
        <p:nvGrpSpPr>
          <p:cNvPr id="15" name="Group 14"/>
          <p:cNvGrpSpPr/>
          <p:nvPr/>
        </p:nvGrpSpPr>
        <p:grpSpPr>
          <a:xfrm>
            <a:off x="2895603" y="1524000"/>
            <a:ext cx="2438093" cy="297680"/>
            <a:chOff x="5085594" y="22861"/>
            <a:chExt cx="2661330" cy="738314"/>
          </a:xfrm>
          <a:scene3d>
            <a:camera prst="orthographicFront">
              <a:rot lat="0" lon="0" rev="0"/>
            </a:camera>
            <a:lightRig rig="balanced" dir="t">
              <a:rot lat="0" lon="0" rev="8700000"/>
            </a:lightRig>
          </a:scene3d>
        </p:grpSpPr>
        <p:sp>
          <p:nvSpPr>
            <p:cNvPr id="16" name="Rectangle 1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17" name="Rectangle 1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chemeClr val="bg1"/>
                  </a:solidFill>
                </a:rPr>
                <a:t>Functionality</a:t>
              </a:r>
              <a:endParaRPr lang="en-US" sz="1300" kern="1200" dirty="0">
                <a:solidFill>
                  <a:schemeClr val="bg1"/>
                </a:solidFill>
                <a:latin typeface="Gill Sans MT" pitchFamily="34" charset="0"/>
              </a:endParaRPr>
            </a:p>
          </p:txBody>
        </p:sp>
      </p:grpSp>
      <p:sp>
        <p:nvSpPr>
          <p:cNvPr id="19" name="Rectangle 18"/>
          <p:cNvSpPr/>
          <p:nvPr/>
        </p:nvSpPr>
        <p:spPr>
          <a:xfrm>
            <a:off x="2895602" y="1827845"/>
            <a:ext cx="2438094" cy="1708371"/>
          </a:xfrm>
          <a:prstGeom prst="rect">
            <a:avLst/>
          </a:prstGeom>
          <a:ln/>
        </p:spPr>
        <p:style>
          <a:lnRef idx="1">
            <a:schemeClr val="accent1"/>
          </a:lnRef>
          <a:fillRef idx="2">
            <a:schemeClr val="accent1"/>
          </a:fillRef>
          <a:effectRef idx="1">
            <a:schemeClr val="accent1"/>
          </a:effectRef>
          <a:fontRef idx="minor">
            <a:schemeClr val="dk1"/>
          </a:fontRef>
        </p:style>
      </p:sp>
      <p:sp>
        <p:nvSpPr>
          <p:cNvPr id="2" name="TextBox 1"/>
          <p:cNvSpPr txBox="1"/>
          <p:nvPr/>
        </p:nvSpPr>
        <p:spPr>
          <a:xfrm>
            <a:off x="1447800" y="1905000"/>
            <a:ext cx="1371600" cy="400110"/>
          </a:xfrm>
          <a:prstGeom prst="rect">
            <a:avLst/>
          </a:prstGeom>
          <a:noFill/>
        </p:spPr>
        <p:txBody>
          <a:bodyPr wrap="square" rtlCol="0">
            <a:spAutoFit/>
          </a:bodyPr>
          <a:lstStyle/>
          <a:p>
            <a:pPr algn="ctr"/>
            <a:r>
              <a:rPr lang="en-US" sz="1000" dirty="0"/>
              <a:t>Silent Circle</a:t>
            </a:r>
          </a:p>
          <a:p>
            <a:pPr algn="ctr"/>
            <a:endParaRPr lang="en-US" sz="1000" dirty="0"/>
          </a:p>
        </p:txBody>
      </p:sp>
      <p:sp>
        <p:nvSpPr>
          <p:cNvPr id="4" name="TextBox 3"/>
          <p:cNvSpPr txBox="1"/>
          <p:nvPr/>
        </p:nvSpPr>
        <p:spPr>
          <a:xfrm>
            <a:off x="2971800" y="1905000"/>
            <a:ext cx="2286000" cy="1015663"/>
          </a:xfrm>
          <a:prstGeom prst="rect">
            <a:avLst/>
          </a:prstGeom>
          <a:noFill/>
        </p:spPr>
        <p:txBody>
          <a:bodyPr wrap="square" rtlCol="0">
            <a:spAutoFit/>
          </a:bodyPr>
          <a:lstStyle/>
          <a:p>
            <a:r>
              <a:rPr lang="en-US" sz="1000" dirty="0"/>
              <a:t>Provides encryption services for email, phone calls, VoIP, text for subscribers within the circle and for communication outside of it. Consists of 4 different applications: Silent Mail, Silent Eye,  Silent Phone, Silent text. </a:t>
            </a:r>
          </a:p>
        </p:txBody>
      </p:sp>
      <p:grpSp>
        <p:nvGrpSpPr>
          <p:cNvPr id="75" name="Group 74"/>
          <p:cNvGrpSpPr/>
          <p:nvPr/>
        </p:nvGrpSpPr>
        <p:grpSpPr>
          <a:xfrm>
            <a:off x="5334001" y="1524000"/>
            <a:ext cx="2743199" cy="297680"/>
            <a:chOff x="5085594" y="22861"/>
            <a:chExt cx="2661330" cy="738314"/>
          </a:xfrm>
          <a:scene3d>
            <a:camera prst="orthographicFront">
              <a:rot lat="0" lon="0" rev="0"/>
            </a:camera>
            <a:lightRig rig="balanced" dir="t">
              <a:rot lat="0" lon="0" rev="8700000"/>
            </a:lightRig>
          </a:scene3d>
        </p:grpSpPr>
        <p:sp>
          <p:nvSpPr>
            <p:cNvPr id="76" name="Rectangle 75"/>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sp>
        <p:sp>
          <p:nvSpPr>
            <p:cNvPr id="77" name="Rectangle 76"/>
            <p:cNvSpPr/>
            <p:nvPr/>
          </p:nvSpPr>
          <p:spPr>
            <a:xfrm>
              <a:off x="5085594" y="22861"/>
              <a:ext cx="2661330" cy="738314"/>
            </a:xfrm>
            <a:prstGeom prst="rect">
              <a:avLst/>
            </a:prstGeom>
            <a:ln/>
          </p:spPr>
          <p:style>
            <a:lnRef idx="0">
              <a:schemeClr val="accent1"/>
            </a:lnRef>
            <a:fillRef idx="3">
              <a:schemeClr val="accent1"/>
            </a:fillRef>
            <a:effectRef idx="3">
              <a:schemeClr val="accent1"/>
            </a:effectRef>
            <a:fontRef idx="minor">
              <a:schemeClr val="lt1"/>
            </a:fontRef>
          </p:style>
          <p:txBody>
            <a:bodyPr spcFirstLastPara="0" vert="horz" wrap="square" lIns="12700" tIns="12700" rIns="12700" bIns="12700" numCol="1" spcCol="1270" anchor="ctr" anchorCtr="0">
              <a:noAutofit/>
            </a:bodyPr>
            <a:lstStyle/>
            <a:p>
              <a:pPr algn="ctr"/>
              <a:r>
                <a:rPr lang="en-US" sz="1300" b="1" dirty="0"/>
                <a:t>Why </a:t>
              </a:r>
              <a:r>
                <a:rPr lang="en-US" sz="1300" b="1" dirty="0" err="1"/>
                <a:t>iBOX+Vanishing</a:t>
              </a:r>
              <a:r>
                <a:rPr lang="en-US" sz="1300" b="1" dirty="0"/>
                <a:t> Data different?</a:t>
              </a:r>
            </a:p>
          </p:txBody>
        </p:sp>
      </p:grpSp>
      <p:sp>
        <p:nvSpPr>
          <p:cNvPr id="78" name="Rectangle 77"/>
          <p:cNvSpPr/>
          <p:nvPr/>
        </p:nvSpPr>
        <p:spPr>
          <a:xfrm>
            <a:off x="5334000" y="1827845"/>
            <a:ext cx="2743200" cy="1708371"/>
          </a:xfrm>
          <a:prstGeom prst="rect">
            <a:avLst/>
          </a:prstGeom>
          <a:ln/>
        </p:spPr>
        <p:style>
          <a:lnRef idx="1">
            <a:schemeClr val="accent1"/>
          </a:lnRef>
          <a:fillRef idx="2">
            <a:schemeClr val="accent1"/>
          </a:fillRef>
          <a:effectRef idx="1">
            <a:schemeClr val="accent1"/>
          </a:effectRef>
          <a:fontRef idx="minor">
            <a:schemeClr val="dk1"/>
          </a:fontRef>
        </p:style>
      </p:sp>
      <p:sp>
        <p:nvSpPr>
          <p:cNvPr id="79" name="TextBox 78"/>
          <p:cNvSpPr txBox="1"/>
          <p:nvPr/>
        </p:nvSpPr>
        <p:spPr>
          <a:xfrm>
            <a:off x="5410198" y="1905000"/>
            <a:ext cx="2286000" cy="1631216"/>
          </a:xfrm>
          <a:prstGeom prst="rect">
            <a:avLst/>
          </a:prstGeom>
          <a:noFill/>
        </p:spPr>
        <p:txBody>
          <a:bodyPr wrap="square" rtlCol="0">
            <a:spAutoFit/>
          </a:bodyPr>
          <a:lstStyle/>
          <a:p>
            <a:r>
              <a:rPr lang="en-US" sz="1000" dirty="0" err="1"/>
              <a:t>iBOX</a:t>
            </a:r>
            <a:r>
              <a:rPr lang="en-US" sz="1000" dirty="0"/>
              <a:t> is a platform  can be understood as a communication device, that provides secure and private environment on user’s computer. It exists both for Mac and Windows. </a:t>
            </a:r>
            <a:r>
              <a:rPr lang="en-US" sz="1000" dirty="0" err="1"/>
              <a:t>iBOX</a:t>
            </a:r>
            <a:r>
              <a:rPr lang="en-US" sz="1000" dirty="0"/>
              <a:t> platform utilizes different encryption technique where pieces of the key are geographically distributed and after predetermined period of time could not be decomposed. </a:t>
            </a:r>
          </a:p>
        </p:txBody>
      </p:sp>
      <p:sp>
        <p:nvSpPr>
          <p:cNvPr id="31" name="Rectangle 30"/>
          <p:cNvSpPr/>
          <p:nvPr/>
        </p:nvSpPr>
        <p:spPr>
          <a:xfrm>
            <a:off x="1371600" y="3536936"/>
            <a:ext cx="1524000" cy="1187464"/>
          </a:xfrm>
          <a:prstGeom prst="rect">
            <a:avLst/>
          </a:prstGeom>
          <a:ln/>
        </p:spPr>
        <p:style>
          <a:lnRef idx="1">
            <a:schemeClr val="accent1"/>
          </a:lnRef>
          <a:fillRef idx="2">
            <a:schemeClr val="accent1"/>
          </a:fillRef>
          <a:effectRef idx="1">
            <a:schemeClr val="accent1"/>
          </a:effectRef>
          <a:fontRef idx="minor">
            <a:schemeClr val="dk1"/>
          </a:fontRef>
        </p:style>
      </p:sp>
      <p:sp>
        <p:nvSpPr>
          <p:cNvPr id="32" name="Rectangle 31"/>
          <p:cNvSpPr/>
          <p:nvPr/>
        </p:nvSpPr>
        <p:spPr>
          <a:xfrm>
            <a:off x="2895602" y="3538573"/>
            <a:ext cx="2438094" cy="1185827"/>
          </a:xfrm>
          <a:prstGeom prst="rect">
            <a:avLst/>
          </a:prstGeom>
          <a:ln/>
        </p:spPr>
        <p:style>
          <a:lnRef idx="1">
            <a:schemeClr val="accent1"/>
          </a:lnRef>
          <a:fillRef idx="2">
            <a:schemeClr val="accent1"/>
          </a:fillRef>
          <a:effectRef idx="1">
            <a:schemeClr val="accent1"/>
          </a:effectRef>
          <a:fontRef idx="minor">
            <a:schemeClr val="dk1"/>
          </a:fontRef>
        </p:style>
      </p:sp>
      <p:sp>
        <p:nvSpPr>
          <p:cNvPr id="33" name="TextBox 32"/>
          <p:cNvSpPr txBox="1"/>
          <p:nvPr/>
        </p:nvSpPr>
        <p:spPr>
          <a:xfrm>
            <a:off x="1447800" y="3808421"/>
            <a:ext cx="1371600" cy="246221"/>
          </a:xfrm>
          <a:prstGeom prst="rect">
            <a:avLst/>
          </a:prstGeom>
          <a:noFill/>
        </p:spPr>
        <p:txBody>
          <a:bodyPr wrap="square" rtlCol="0">
            <a:spAutoFit/>
          </a:bodyPr>
          <a:lstStyle/>
          <a:p>
            <a:pPr algn="ctr"/>
            <a:r>
              <a:rPr lang="en-US" sz="1000" dirty="0" err="1"/>
              <a:t>SpiderOak</a:t>
            </a:r>
            <a:endParaRPr lang="en-US" sz="1000" dirty="0"/>
          </a:p>
        </p:txBody>
      </p:sp>
      <p:sp>
        <p:nvSpPr>
          <p:cNvPr id="34" name="TextBox 33"/>
          <p:cNvSpPr txBox="1"/>
          <p:nvPr/>
        </p:nvSpPr>
        <p:spPr>
          <a:xfrm>
            <a:off x="2971800" y="3657600"/>
            <a:ext cx="2286000" cy="1015663"/>
          </a:xfrm>
          <a:prstGeom prst="rect">
            <a:avLst/>
          </a:prstGeom>
          <a:noFill/>
        </p:spPr>
        <p:txBody>
          <a:bodyPr wrap="square" rtlCol="0">
            <a:spAutoFit/>
          </a:bodyPr>
          <a:lstStyle/>
          <a:p>
            <a:r>
              <a:rPr lang="en-US" sz="1000" dirty="0"/>
              <a:t>Online backup share, sync, access and storage service. </a:t>
            </a:r>
            <a:r>
              <a:rPr lang="en-US" sz="1000" dirty="0" err="1"/>
              <a:t>SpiderOak</a:t>
            </a:r>
            <a:r>
              <a:rPr lang="en-US" sz="1000" dirty="0"/>
              <a:t> uses encrypted cloud storage and client-side encryption key creation, so even employees of </a:t>
            </a:r>
            <a:r>
              <a:rPr lang="en-US" sz="1000" dirty="0" err="1"/>
              <a:t>SpiderOak</a:t>
            </a:r>
            <a:r>
              <a:rPr lang="en-US" sz="1000" dirty="0"/>
              <a:t> cannot access users' information</a:t>
            </a:r>
          </a:p>
        </p:txBody>
      </p:sp>
      <p:sp>
        <p:nvSpPr>
          <p:cNvPr id="35" name="Rectangle 34"/>
          <p:cNvSpPr/>
          <p:nvPr/>
        </p:nvSpPr>
        <p:spPr>
          <a:xfrm>
            <a:off x="5334000" y="3536994"/>
            <a:ext cx="2743200" cy="1185827"/>
          </a:xfrm>
          <a:prstGeom prst="rect">
            <a:avLst/>
          </a:prstGeom>
          <a:ln/>
        </p:spPr>
        <p:style>
          <a:lnRef idx="1">
            <a:schemeClr val="accent1"/>
          </a:lnRef>
          <a:fillRef idx="2">
            <a:schemeClr val="accent1"/>
          </a:fillRef>
          <a:effectRef idx="1">
            <a:schemeClr val="accent1"/>
          </a:effectRef>
          <a:fontRef idx="minor">
            <a:schemeClr val="dk1"/>
          </a:fontRef>
        </p:style>
      </p:sp>
      <p:sp>
        <p:nvSpPr>
          <p:cNvPr id="36" name="TextBox 35"/>
          <p:cNvSpPr txBox="1"/>
          <p:nvPr/>
        </p:nvSpPr>
        <p:spPr>
          <a:xfrm>
            <a:off x="5410198" y="3657600"/>
            <a:ext cx="2286000" cy="707886"/>
          </a:xfrm>
          <a:prstGeom prst="rect">
            <a:avLst/>
          </a:prstGeom>
          <a:noFill/>
        </p:spPr>
        <p:txBody>
          <a:bodyPr wrap="square" rtlCol="0">
            <a:spAutoFit/>
          </a:bodyPr>
          <a:lstStyle/>
          <a:p>
            <a:r>
              <a:rPr lang="en-US" sz="1000" dirty="0" err="1"/>
              <a:t>iBOX</a:t>
            </a:r>
            <a:r>
              <a:rPr lang="en-US" sz="1000" dirty="0"/>
              <a:t> platform does not store any user’s data. Utilizing Vanishing Data user’s don’t have to trust their data to a single location or encryption technique. </a:t>
            </a:r>
          </a:p>
        </p:txBody>
      </p:sp>
    </p:spTree>
    <p:extLst>
      <p:ext uri="{BB962C8B-B14F-4D97-AF65-F5344CB8AC3E}">
        <p14:creationId xmlns:p14="http://schemas.microsoft.com/office/powerpoint/2010/main" val="31056163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8"/>
            <a:ext cx="9143388" cy="7076187"/>
          </a:xfrm>
          <a:prstGeom prst="rect">
            <a:avLst/>
          </a:prstGeom>
        </p:spPr>
      </p:pic>
      <p:sp>
        <p:nvSpPr>
          <p:cNvPr id="7" name="TextBox 6"/>
          <p:cNvSpPr txBox="1"/>
          <p:nvPr/>
        </p:nvSpPr>
        <p:spPr>
          <a:xfrm>
            <a:off x="1752600" y="-64532"/>
            <a:ext cx="45720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What </a:t>
            </a:r>
            <a:r>
              <a:rPr lang="en-US" b="1" dirty="0">
                <a:solidFill>
                  <a:schemeClr val="bg1"/>
                </a:solidFill>
                <a:latin typeface="Arial" pitchFamily="34" charset="0"/>
                <a:cs typeface="Arial" pitchFamily="34" charset="0"/>
              </a:rPr>
              <a:t>makes </a:t>
            </a:r>
            <a:r>
              <a:rPr lang="en-US" b="1" dirty="0" err="1">
                <a:solidFill>
                  <a:schemeClr val="bg1"/>
                </a:solidFill>
                <a:latin typeface="Arial" pitchFamily="34" charset="0"/>
                <a:cs typeface="Arial" pitchFamily="34" charset="0"/>
              </a:rPr>
              <a:t>iBOX</a:t>
            </a:r>
            <a:r>
              <a:rPr lang="en-US" b="1" dirty="0">
                <a:solidFill>
                  <a:schemeClr val="bg1"/>
                </a:solidFill>
                <a:latin typeface="Arial" pitchFamily="34" charset="0"/>
                <a:cs typeface="Arial" pitchFamily="34" charset="0"/>
              </a:rPr>
              <a:t> platform different? </a:t>
            </a:r>
          </a:p>
        </p:txBody>
      </p:sp>
      <p:sp>
        <p:nvSpPr>
          <p:cNvPr id="4" name="TextBox 3"/>
          <p:cNvSpPr txBox="1"/>
          <p:nvPr/>
        </p:nvSpPr>
        <p:spPr>
          <a:xfrm>
            <a:off x="1752600" y="457200"/>
            <a:ext cx="6400800" cy="3231654"/>
          </a:xfrm>
          <a:prstGeom prst="rect">
            <a:avLst/>
          </a:prstGeom>
          <a:noFill/>
        </p:spPr>
        <p:txBody>
          <a:bodyPr wrap="square" rtlCol="0">
            <a:spAutoFit/>
          </a:bodyPr>
          <a:lstStyle/>
          <a:p>
            <a:r>
              <a:rPr lang="en-US" sz="1200" dirty="0">
                <a:latin typeface="Arial" pitchFamily="34" charset="0"/>
                <a:cs typeface="Arial" pitchFamily="34" charset="0"/>
              </a:rPr>
              <a:t>Over all </a:t>
            </a:r>
            <a:r>
              <a:rPr lang="en-US" sz="1200" dirty="0" err="1">
                <a:latin typeface="Arial" pitchFamily="34" charset="0"/>
                <a:cs typeface="Arial" pitchFamily="34" charset="0"/>
              </a:rPr>
              <a:t>iBOX</a:t>
            </a:r>
            <a:r>
              <a:rPr lang="en-US" sz="1200" dirty="0">
                <a:latin typeface="Arial" pitchFamily="34" charset="0"/>
                <a:cs typeface="Arial" pitchFamily="34" charset="0"/>
              </a:rPr>
              <a:t> platform represents a unique well integrated set of tools that are aim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to </a:t>
            </a:r>
            <a:r>
              <a:rPr lang="en-US" sz="1200" dirty="0">
                <a:latin typeface="Arial" pitchFamily="34" charset="0"/>
                <a:cs typeface="Arial" pitchFamily="34" charset="0"/>
              </a:rPr>
              <a:t>embrace the user’s right to own, manipulate and destroy personal data. </a:t>
            </a: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u="sng" dirty="0">
                <a:latin typeface="Arial" pitchFamily="34" charset="0"/>
                <a:cs typeface="Arial" pitchFamily="34" charset="0"/>
              </a:rPr>
              <a:t>User comes first</a:t>
            </a:r>
          </a:p>
          <a:p>
            <a:r>
              <a:rPr lang="en-US" sz="1200" dirty="0">
                <a:latin typeface="Arial" pitchFamily="34" charset="0"/>
                <a:cs typeface="Arial" pitchFamily="34" charset="0"/>
              </a:rPr>
              <a:t>We believe that our user has a right and need to be in charge of his privacy. </a:t>
            </a:r>
            <a:r>
              <a:rPr lang="en-US" sz="1200" dirty="0" err="1">
                <a:latin typeface="Arial" pitchFamily="34" charset="0"/>
                <a:cs typeface="Arial" pitchFamily="34" charset="0"/>
              </a:rPr>
              <a:t>iBOX</a:t>
            </a:r>
            <a:r>
              <a:rPr lang="en-US" sz="1200" dirty="0">
                <a:latin typeface="Arial" pitchFamily="34" charset="0"/>
                <a:cs typeface="Arial" pitchFamily="34" charset="0"/>
              </a:rPr>
              <a:t> platform is built in a way that user remains to be in a full control over security and privacy settings. From highly secure to layback. </a:t>
            </a: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u="sng" dirty="0">
                <a:latin typeface="Arial" pitchFamily="34" charset="0"/>
                <a:cs typeface="Arial" pitchFamily="34" charset="0"/>
              </a:rPr>
              <a:t>We don’t want user’s data </a:t>
            </a:r>
          </a:p>
          <a:p>
            <a:r>
              <a:rPr lang="en-US" sz="1200" dirty="0" err="1">
                <a:latin typeface="Arial" pitchFamily="34" charset="0"/>
                <a:cs typeface="Arial" pitchFamily="34" charset="0"/>
              </a:rPr>
              <a:t>iBOX</a:t>
            </a:r>
            <a:r>
              <a:rPr lang="en-US" sz="1200" dirty="0">
                <a:latin typeface="Arial" pitchFamily="34" charset="0"/>
                <a:cs typeface="Arial" pitchFamily="34" charset="0"/>
              </a:rPr>
              <a:t> platform in its core concept does not collect to store, back up, tunnel or even encrypt any of user’s data. This single fact rolls out a lot of privacy risks. </a:t>
            </a:r>
            <a:endParaRPr lang="en-US" sz="1200" dirty="0" smtClean="0">
              <a:latin typeface="Arial" pitchFamily="34" charset="0"/>
              <a:cs typeface="Arial" pitchFamily="34" charset="0"/>
            </a:endParaRPr>
          </a:p>
          <a:p>
            <a:endParaRPr lang="en-US" sz="1200" dirty="0">
              <a:latin typeface="Arial" pitchFamily="34" charset="0"/>
              <a:cs typeface="Arial" pitchFamily="34" charset="0"/>
            </a:endParaRPr>
          </a:p>
          <a:p>
            <a:r>
              <a:rPr lang="en-US" sz="1200" u="sng" dirty="0">
                <a:latin typeface="Arial" pitchFamily="34" charset="0"/>
                <a:cs typeface="Arial" pitchFamily="34" charset="0"/>
              </a:rPr>
              <a:t>Decentralization</a:t>
            </a:r>
            <a:r>
              <a:rPr lang="en-US" sz="1200" dirty="0">
                <a:latin typeface="Arial" pitchFamily="34" charset="0"/>
                <a:cs typeface="Arial" pitchFamily="34" charset="0"/>
              </a:rPr>
              <a:t> </a:t>
            </a:r>
          </a:p>
          <a:p>
            <a:r>
              <a:rPr lang="en-US" sz="1200" dirty="0">
                <a:latin typeface="Arial" pitchFamily="34" charset="0"/>
                <a:cs typeface="Arial" pitchFamily="34" charset="0"/>
              </a:rPr>
              <a:t>Decentralization is one of the most unique and important features of its setup. The encryption that utilized by vanishing Data is decomposed on multiple pieces and spread all over the DHT network in geographically diverse locations. The key recovery can never be a mater of political influence.</a:t>
            </a:r>
          </a:p>
        </p:txBody>
      </p:sp>
    </p:spTree>
    <p:extLst>
      <p:ext uri="{BB962C8B-B14F-4D97-AF65-F5344CB8AC3E}">
        <p14:creationId xmlns:p14="http://schemas.microsoft.com/office/powerpoint/2010/main" val="39448382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5791200"/>
            <a:ext cx="3048000" cy="369332"/>
          </a:xfrm>
          <a:prstGeom prst="rect">
            <a:avLst/>
          </a:prstGeom>
          <a:noFill/>
        </p:spPr>
        <p:txBody>
          <a:bodyPr wrap="square" rtlCol="0">
            <a:spAutoFit/>
          </a:bodyPr>
          <a:lstStyle/>
          <a:p>
            <a:endParaRPr lang="en-US" dirty="0"/>
          </a:p>
        </p:txBody>
      </p:sp>
      <p:sp>
        <p:nvSpPr>
          <p:cNvPr id="3" name="TextBox 2"/>
          <p:cNvSpPr txBox="1"/>
          <p:nvPr/>
        </p:nvSpPr>
        <p:spPr>
          <a:xfrm>
            <a:off x="304800" y="2834400"/>
            <a:ext cx="4114800" cy="523220"/>
          </a:xfrm>
          <a:prstGeom prst="rect">
            <a:avLst/>
          </a:prstGeom>
          <a:noFill/>
        </p:spPr>
        <p:txBody>
          <a:bodyPr wrap="square" rtlCol="0">
            <a:spAutoFit/>
          </a:bodyPr>
          <a:lstStyle/>
          <a:p>
            <a:r>
              <a:rPr lang="en-US" sz="2800" b="1" dirty="0">
                <a:cs typeface="Arial" pitchFamily="34" charset="0"/>
                <a:hlinkClick r:id="rId2"/>
              </a:rPr>
              <a:t>www.iboxcomputer.com</a:t>
            </a:r>
            <a:endParaRPr lang="en-US" sz="2800" b="1" dirty="0">
              <a:cs typeface="Arial"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04799"/>
            <a:ext cx="4958002" cy="6388669"/>
          </a:xfrm>
          <a:prstGeom prst="rect">
            <a:avLst/>
          </a:prstGeom>
        </p:spPr>
      </p:pic>
    </p:spTree>
    <p:extLst>
      <p:ext uri="{BB962C8B-B14F-4D97-AF65-F5344CB8AC3E}">
        <p14:creationId xmlns:p14="http://schemas.microsoft.com/office/powerpoint/2010/main" val="144023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3970318"/>
          </a:xfrm>
          <a:prstGeom prst="rect">
            <a:avLst/>
          </a:prstGeom>
          <a:noFill/>
        </p:spPr>
        <p:txBody>
          <a:bodyPr wrap="square" rtlCol="0">
            <a:spAutoFit/>
          </a:bodyPr>
          <a:lstStyle/>
          <a:p>
            <a:r>
              <a:rPr lang="en-US" sz="1200" b="1" dirty="0">
                <a:latin typeface="Arial" pitchFamily="34" charset="0"/>
                <a:cs typeface="Arial" pitchFamily="34" charset="0"/>
              </a:rPr>
              <a:t>Elena </a:t>
            </a:r>
            <a:r>
              <a:rPr lang="en-US" sz="1200" b="1" dirty="0" smtClean="0">
                <a:latin typeface="Arial" pitchFamily="34" charset="0"/>
                <a:cs typeface="Arial" pitchFamily="34" charset="0"/>
              </a:rPr>
              <a:t>Paolercio</a:t>
            </a:r>
          </a:p>
          <a:p>
            <a:endParaRPr lang="en-US" sz="1200" b="1" dirty="0" smtClean="0">
              <a:latin typeface="Arial" pitchFamily="34" charset="0"/>
              <a:cs typeface="Arial" pitchFamily="34" charset="0"/>
            </a:endParaRPr>
          </a:p>
          <a:p>
            <a:r>
              <a:rPr lang="en-US" sz="1200" dirty="0" smtClean="0">
                <a:latin typeface="Arial" pitchFamily="34" charset="0"/>
                <a:cs typeface="Arial" pitchFamily="34" charset="0"/>
              </a:rPr>
              <a:t>In </a:t>
            </a:r>
            <a:r>
              <a:rPr lang="en-US" sz="1200" dirty="0">
                <a:latin typeface="Arial" pitchFamily="34" charset="0"/>
                <a:cs typeface="Arial" pitchFamily="34" charset="0"/>
              </a:rPr>
              <a:t>2009 joined Bridge Metal Industry (BMI), a manufacturing firm in Mount Vernon, </a:t>
            </a:r>
            <a:r>
              <a:rPr lang="en-US" sz="1200" dirty="0" smtClean="0">
                <a:latin typeface="Arial" pitchFamily="34" charset="0"/>
                <a:cs typeface="Arial" pitchFamily="34" charset="0"/>
              </a:rPr>
              <a:t>New York</a:t>
            </a:r>
            <a:r>
              <a:rPr lang="en-US" sz="1200" dirty="0">
                <a:latin typeface="Arial" pitchFamily="34" charset="0"/>
                <a:cs typeface="Arial" pitchFamily="34" charset="0"/>
              </a:rPr>
              <a:t>.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After </a:t>
            </a:r>
            <a:r>
              <a:rPr lang="en-US" sz="1200" dirty="0">
                <a:latin typeface="Arial" pitchFamily="34" charset="0"/>
                <a:cs typeface="Arial" pitchFamily="34" charset="0"/>
              </a:rPr>
              <a:t>BMI fell victim to a massive cyber fraud, began collaborating with computer science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students </a:t>
            </a:r>
            <a:r>
              <a:rPr lang="en-US" sz="1200" dirty="0">
                <a:latin typeface="Arial" pitchFamily="34" charset="0"/>
                <a:cs typeface="Arial" pitchFamily="34" charset="0"/>
              </a:rPr>
              <a:t>and faculty at Fordham University and came up with the idea of a secure virtual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computer</a:t>
            </a:r>
            <a:r>
              <a:rPr lang="en-US" sz="1200" dirty="0">
                <a:latin typeface="Arial" pitchFamily="34" charset="0"/>
                <a:cs typeface="Arial" pitchFamily="34" charset="0"/>
              </a:rPr>
              <a:t>. In 2011 together with a team of developers and security consultants, Elena released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a:t>
            </a:r>
            <a:r>
              <a:rPr lang="en-US" sz="1200" dirty="0">
                <a:latin typeface="Arial" pitchFamily="34" charset="0"/>
                <a:cs typeface="Arial" pitchFamily="34" charset="0"/>
              </a:rPr>
              <a:t>first version of </a:t>
            </a:r>
            <a:r>
              <a:rPr lang="en-US" sz="1200" dirty="0" err="1" smtClean="0">
                <a:latin typeface="Arial" pitchFamily="34" charset="0"/>
                <a:cs typeface="Arial" pitchFamily="34" charset="0"/>
              </a:rPr>
              <a:t>iBOX</a:t>
            </a:r>
            <a:r>
              <a:rPr lang="en-US" sz="1200" dirty="0" smtClean="0">
                <a:latin typeface="Arial" pitchFamily="34" charset="0"/>
                <a:cs typeface="Arial" pitchFamily="34" charset="0"/>
              </a:rPr>
              <a:t>. While </a:t>
            </a:r>
            <a:r>
              <a:rPr lang="en-US" sz="1200" dirty="0">
                <a:latin typeface="Arial" pitchFamily="34" charset="0"/>
                <a:cs typeface="Arial" pitchFamily="34" charset="0"/>
              </a:rPr>
              <a:t>developing her idea, Elena was also working on her Master’s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Degree </a:t>
            </a:r>
            <a:r>
              <a:rPr lang="en-US" sz="1200" dirty="0">
                <a:latin typeface="Arial" pitchFamily="34" charset="0"/>
                <a:cs typeface="Arial" pitchFamily="34" charset="0"/>
              </a:rPr>
              <a:t>in Computer Science from Fordham University, which she received in spring </a:t>
            </a:r>
            <a:r>
              <a:rPr lang="en-US" sz="1200" dirty="0" smtClean="0">
                <a:latin typeface="Arial" pitchFamily="34" charset="0"/>
                <a:cs typeface="Arial" pitchFamily="34" charset="0"/>
              </a:rPr>
              <a:t>2013.</a:t>
            </a:r>
          </a:p>
          <a:p>
            <a:r>
              <a:rPr lang="en-US" sz="1200" dirty="0" smtClean="0">
                <a:latin typeface="Arial" pitchFamily="34" charset="0"/>
                <a:cs typeface="Arial" pitchFamily="34" charset="0"/>
              </a:rPr>
              <a:t>In </a:t>
            </a:r>
            <a:r>
              <a:rPr lang="en-US" sz="1200" dirty="0">
                <a:latin typeface="Arial" pitchFamily="34" charset="0"/>
                <a:cs typeface="Arial" pitchFamily="34" charset="0"/>
              </a:rPr>
              <a:t>addition was a member of organizing </a:t>
            </a:r>
            <a:r>
              <a:rPr lang="en-US" sz="1200" dirty="0" smtClean="0">
                <a:latin typeface="Arial" pitchFamily="34" charset="0"/>
                <a:cs typeface="Arial" pitchFamily="34" charset="0"/>
              </a:rPr>
              <a:t>committee of </a:t>
            </a:r>
            <a:r>
              <a:rPr lang="en-US" sz="1200" dirty="0">
                <a:latin typeface="Arial" pitchFamily="34" charset="0"/>
                <a:cs typeface="Arial" pitchFamily="34" charset="0"/>
              </a:rPr>
              <a:t>International Conference on Cyber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Security 2010.</a:t>
            </a:r>
            <a:r>
              <a:rPr lang="en-US" sz="1200" dirty="0">
                <a:latin typeface="Arial" pitchFamily="34" charset="0"/>
                <a:cs typeface="Arial" pitchFamily="34" charset="0"/>
              </a:rPr>
              <a:t> </a:t>
            </a:r>
            <a:r>
              <a:rPr lang="en-US" sz="1200" u="sng" dirty="0" smtClean="0">
                <a:latin typeface="Arial" pitchFamily="34" charset="0"/>
                <a:cs typeface="Arial" pitchFamily="34" charset="0"/>
                <a:hlinkClick r:id="rId3"/>
              </a:rPr>
              <a:t>http</a:t>
            </a:r>
            <a:r>
              <a:rPr lang="en-US" sz="1200" u="sng" dirty="0">
                <a:latin typeface="Arial" pitchFamily="34" charset="0"/>
                <a:cs typeface="Arial" pitchFamily="34" charset="0"/>
                <a:hlinkClick r:id="rId3"/>
              </a:rPr>
              <a:t>://www.iccs.fordham.edu/</a:t>
            </a:r>
            <a:r>
              <a:rPr lang="en-US" sz="1200" dirty="0">
                <a:latin typeface="Arial" pitchFamily="34" charset="0"/>
                <a:cs typeface="Arial" pitchFamily="34" charset="0"/>
              </a:rPr>
              <a:t> </a:t>
            </a:r>
          </a:p>
          <a:p>
            <a:r>
              <a:rPr lang="en-US" sz="1200" dirty="0">
                <a:latin typeface="Arial" pitchFamily="34" charset="0"/>
                <a:cs typeface="Arial" pitchFamily="34" charset="0"/>
              </a:rPr>
              <a:t>Member of OWASP foundation since 2009.</a:t>
            </a:r>
          </a:p>
          <a:p>
            <a:r>
              <a:rPr lang="en-US" sz="1200" dirty="0">
                <a:latin typeface="Arial" pitchFamily="34" charset="0"/>
                <a:cs typeface="Arial" pitchFamily="34" charset="0"/>
              </a:rPr>
              <a:t>Elena received her first Master Degree in Economics from Moscow Cooperative University,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Moscow </a:t>
            </a:r>
            <a:r>
              <a:rPr lang="en-US" sz="1200" dirty="0">
                <a:latin typeface="Arial" pitchFamily="34" charset="0"/>
                <a:cs typeface="Arial" pitchFamily="34" charset="0"/>
              </a:rPr>
              <a:t>Russia.  </a:t>
            </a:r>
          </a:p>
          <a:p>
            <a:r>
              <a:rPr lang="en-US" sz="1200" dirty="0">
                <a:latin typeface="Arial" pitchFamily="34" charset="0"/>
                <a:cs typeface="Arial" pitchFamily="34" charset="0"/>
              </a:rPr>
              <a:t> </a:t>
            </a:r>
          </a:p>
          <a:p>
            <a:r>
              <a:rPr lang="en-US" sz="1200" b="1" dirty="0">
                <a:latin typeface="Arial" pitchFamily="34" charset="0"/>
                <a:cs typeface="Arial" pitchFamily="34" charset="0"/>
              </a:rPr>
              <a:t>Robert Blanchard </a:t>
            </a:r>
            <a:endParaRPr lang="en-US" sz="1200" b="1"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dirty="0" smtClean="0">
                <a:latin typeface="Arial" pitchFamily="34" charset="0"/>
                <a:cs typeface="Arial" pitchFamily="34" charset="0"/>
              </a:rPr>
              <a:t>has </a:t>
            </a:r>
            <a:r>
              <a:rPr lang="en-US" sz="1200" dirty="0">
                <a:latin typeface="Arial" pitchFamily="34" charset="0"/>
                <a:cs typeface="Arial" pitchFamily="34" charset="0"/>
              </a:rPr>
              <a:t>over 35 years of experience with businesses across a broad range of industries. </a:t>
            </a:r>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Mr</a:t>
            </a:r>
            <a:r>
              <a:rPr lang="en-US" sz="1200" dirty="0">
                <a:latin typeface="Arial" pitchFamily="34" charset="0"/>
                <a:cs typeface="Arial" pitchFamily="34" charset="0"/>
              </a:rPr>
              <a:t>. Blanchard graduated from Case Western Reserve University with a degree in mathematics</a:t>
            </a:r>
          </a:p>
          <a:p>
            <a:r>
              <a:rPr lang="en-US" sz="1200" dirty="0">
                <a:latin typeface="Arial" pitchFamily="34" charset="0"/>
                <a:cs typeface="Arial" pitchFamily="34" charset="0"/>
              </a:rPr>
              <a:t>and has a Masters from the University of Oregon in advanced mathematics.</a:t>
            </a:r>
          </a:p>
          <a:p>
            <a:r>
              <a:rPr lang="en-US" sz="1200" dirty="0">
                <a:latin typeface="Arial" pitchFamily="34" charset="0"/>
                <a:cs typeface="Arial" pitchFamily="34" charset="0"/>
              </a:rPr>
              <a:t> </a:t>
            </a:r>
            <a:r>
              <a:rPr lang="en-US" sz="1200" dirty="0"/>
              <a:t/>
            </a:r>
            <a:br>
              <a:rPr lang="en-US" sz="1200" dirty="0"/>
            </a:br>
            <a:endParaRPr lang="en-US" sz="1200" dirty="0">
              <a:solidFill>
                <a:schemeClr val="tx1">
                  <a:lumMod val="65000"/>
                  <a:lumOff val="35000"/>
                </a:schemeClr>
              </a:solidFill>
              <a:latin typeface="Arial" pitchFamily="34" charset="0"/>
              <a:cs typeface="Arial" pitchFamily="34" charset="0"/>
            </a:endParaRPr>
          </a:p>
        </p:txBody>
      </p:sp>
      <p:sp>
        <p:nvSpPr>
          <p:cNvPr id="7" name="TextBox 6"/>
          <p:cNvSpPr txBox="1"/>
          <p:nvPr/>
        </p:nvSpPr>
        <p:spPr>
          <a:xfrm>
            <a:off x="1752600" y="-64532"/>
            <a:ext cx="27432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Executive </a:t>
            </a:r>
            <a:r>
              <a:rPr lang="en-US" b="1" dirty="0" smtClean="0">
                <a:solidFill>
                  <a:schemeClr val="bg1"/>
                </a:solidFill>
                <a:latin typeface="Arial" pitchFamily="34" charset="0"/>
                <a:cs typeface="Arial" pitchFamily="34" charset="0"/>
              </a:rPr>
              <a:t>Summary </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04680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7" name="TextBox 6"/>
          <p:cNvSpPr txBox="1"/>
          <p:nvPr/>
        </p:nvSpPr>
        <p:spPr>
          <a:xfrm>
            <a:off x="1752600" y="-64532"/>
            <a:ext cx="2743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Corporate Timeline</a:t>
            </a:r>
            <a:endParaRPr lang="en-US" b="1" dirty="0">
              <a:solidFill>
                <a:schemeClr val="bg1"/>
              </a:solidFill>
              <a:latin typeface="Arial" pitchFamily="34" charset="0"/>
              <a:cs typeface="Arial" pitchFamily="34" charset="0"/>
            </a:endParaRPr>
          </a:p>
        </p:txBody>
      </p:sp>
      <p:grpSp>
        <p:nvGrpSpPr>
          <p:cNvPr id="5" name="Group 48"/>
          <p:cNvGrpSpPr>
            <a:grpSpLocks/>
          </p:cNvGrpSpPr>
          <p:nvPr/>
        </p:nvGrpSpPr>
        <p:grpSpPr bwMode="auto">
          <a:xfrm>
            <a:off x="381000" y="2412369"/>
            <a:ext cx="8590756" cy="463552"/>
            <a:chOff x="244475" y="3028949"/>
            <a:chExt cx="8583613" cy="463552"/>
          </a:xfrm>
        </p:grpSpPr>
        <p:sp>
          <p:nvSpPr>
            <p:cNvPr id="9" name="Pentagon 8"/>
            <p:cNvSpPr/>
            <p:nvPr/>
          </p:nvSpPr>
          <p:spPr bwMode="auto">
            <a:xfrm>
              <a:off x="8010525" y="3028951"/>
              <a:ext cx="817563" cy="463550"/>
            </a:xfrm>
            <a:prstGeom prst="homePlate">
              <a:avLst>
                <a:gd name="adj" fmla="val 40322"/>
              </a:avLst>
            </a:prstGeom>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grpSp>
          <p:nvGrpSpPr>
            <p:cNvPr id="10" name="Group 47"/>
            <p:cNvGrpSpPr>
              <a:grpSpLocks/>
            </p:cNvGrpSpPr>
            <p:nvPr/>
          </p:nvGrpSpPr>
          <p:grpSpPr bwMode="auto">
            <a:xfrm>
              <a:off x="244475" y="3028949"/>
              <a:ext cx="7759700" cy="463551"/>
              <a:chOff x="244475" y="3028949"/>
              <a:chExt cx="7759700" cy="463551"/>
            </a:xfrm>
          </p:grpSpPr>
          <p:sp>
            <p:nvSpPr>
              <p:cNvPr id="11" name="Rectangle 461"/>
              <p:cNvSpPr>
                <a:spLocks noChangeArrowheads="1"/>
              </p:cNvSpPr>
              <p:nvPr/>
            </p:nvSpPr>
            <p:spPr bwMode="auto">
              <a:xfrm>
                <a:off x="2835275" y="3028950"/>
                <a:ext cx="858838"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cs typeface="Arial" pitchFamily="34" charset="0"/>
                  </a:rPr>
                  <a:t>July    2010</a:t>
                </a:r>
                <a:endParaRPr lang="en-US" sz="1200" b="1" noProof="1">
                  <a:solidFill>
                    <a:srgbClr val="FFFFFF"/>
                  </a:solidFill>
                  <a:cs typeface="Arial" pitchFamily="34" charset="0"/>
                </a:endParaRPr>
              </a:p>
            </p:txBody>
          </p:sp>
          <p:sp>
            <p:nvSpPr>
              <p:cNvPr id="12" name="Rectangle 462"/>
              <p:cNvSpPr>
                <a:spLocks noChangeArrowheads="1"/>
              </p:cNvSpPr>
              <p:nvPr/>
            </p:nvSpPr>
            <p:spPr bwMode="auto">
              <a:xfrm>
                <a:off x="3697288" y="3028950"/>
                <a:ext cx="858837"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cs typeface="Arial" pitchFamily="34" charset="0"/>
                  </a:rPr>
                  <a:t>December 2010</a:t>
                </a:r>
                <a:endParaRPr lang="en-US" sz="1200" b="1" noProof="1">
                  <a:solidFill>
                    <a:srgbClr val="FFFFFF"/>
                  </a:solidFill>
                  <a:cs typeface="Arial" pitchFamily="34" charset="0"/>
                </a:endParaRPr>
              </a:p>
            </p:txBody>
          </p:sp>
          <p:sp>
            <p:nvSpPr>
              <p:cNvPr id="13" name="Rectangle 463"/>
              <p:cNvSpPr>
                <a:spLocks noChangeArrowheads="1"/>
              </p:cNvSpPr>
              <p:nvPr/>
            </p:nvSpPr>
            <p:spPr bwMode="auto">
              <a:xfrm>
                <a:off x="4559300" y="3028950"/>
                <a:ext cx="860425"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latin typeface="Calibri" pitchFamily="-111" charset="0"/>
                  </a:rPr>
                  <a:t>February 2011</a:t>
                </a:r>
                <a:endParaRPr lang="en-US" sz="1200" b="1" noProof="1">
                  <a:solidFill>
                    <a:srgbClr val="FFFFFF"/>
                  </a:solidFill>
                  <a:latin typeface="Calibri" pitchFamily="-111" charset="0"/>
                </a:endParaRPr>
              </a:p>
            </p:txBody>
          </p:sp>
          <p:sp>
            <p:nvSpPr>
              <p:cNvPr id="14" name="Rectangle 464"/>
              <p:cNvSpPr>
                <a:spLocks noChangeArrowheads="1"/>
              </p:cNvSpPr>
              <p:nvPr/>
            </p:nvSpPr>
            <p:spPr bwMode="auto">
              <a:xfrm>
                <a:off x="5421313" y="3028950"/>
                <a:ext cx="858837"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latin typeface="Calibri" pitchFamily="-111" charset="0"/>
                  </a:rPr>
                  <a:t>July    2011</a:t>
                </a:r>
                <a:endParaRPr lang="en-US" sz="1200" b="1" noProof="1">
                  <a:solidFill>
                    <a:srgbClr val="FFFFFF"/>
                  </a:solidFill>
                  <a:latin typeface="Calibri" pitchFamily="-111" charset="0"/>
                </a:endParaRPr>
              </a:p>
            </p:txBody>
          </p:sp>
          <p:sp>
            <p:nvSpPr>
              <p:cNvPr id="15" name="Rectangle 465"/>
              <p:cNvSpPr>
                <a:spLocks noChangeArrowheads="1"/>
              </p:cNvSpPr>
              <p:nvPr/>
            </p:nvSpPr>
            <p:spPr bwMode="auto">
              <a:xfrm>
                <a:off x="6283325" y="3028950"/>
                <a:ext cx="858838"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latin typeface="Calibri" pitchFamily="-111" charset="0"/>
                  </a:rPr>
                  <a:t>January 2012</a:t>
                </a:r>
                <a:endParaRPr lang="en-US" sz="1200" b="1" noProof="1">
                  <a:solidFill>
                    <a:srgbClr val="FFFFFF"/>
                  </a:solidFill>
                  <a:latin typeface="Calibri" pitchFamily="-111" charset="0"/>
                </a:endParaRPr>
              </a:p>
            </p:txBody>
          </p:sp>
          <p:sp>
            <p:nvSpPr>
              <p:cNvPr id="16" name="Rectangle 466"/>
              <p:cNvSpPr>
                <a:spLocks noChangeArrowheads="1"/>
              </p:cNvSpPr>
              <p:nvPr/>
            </p:nvSpPr>
            <p:spPr bwMode="auto">
              <a:xfrm>
                <a:off x="7143750" y="3028950"/>
                <a:ext cx="860425"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latin typeface="Calibri" pitchFamily="-111" charset="0"/>
                  </a:rPr>
                  <a:t>May   2013</a:t>
                </a:r>
                <a:endParaRPr lang="en-US" sz="1200" b="1" noProof="1">
                  <a:solidFill>
                    <a:srgbClr val="FFFFFF"/>
                  </a:solidFill>
                  <a:latin typeface="Calibri" pitchFamily="-111" charset="0"/>
                </a:endParaRPr>
              </a:p>
            </p:txBody>
          </p:sp>
          <p:sp>
            <p:nvSpPr>
              <p:cNvPr id="17" name="Rectangle 461"/>
              <p:cNvSpPr>
                <a:spLocks noChangeArrowheads="1"/>
              </p:cNvSpPr>
              <p:nvPr/>
            </p:nvSpPr>
            <p:spPr bwMode="auto">
              <a:xfrm>
                <a:off x="244475" y="3028950"/>
                <a:ext cx="858838"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cs typeface="Arial" pitchFamily="34" charset="0"/>
                  </a:rPr>
                  <a:t>July    2009</a:t>
                </a:r>
                <a:endParaRPr lang="en-US" sz="1200" b="1" noProof="1">
                  <a:cs typeface="Arial" pitchFamily="34" charset="0"/>
                </a:endParaRPr>
              </a:p>
            </p:txBody>
          </p:sp>
          <p:sp>
            <p:nvSpPr>
              <p:cNvPr id="18" name="Rectangle 462"/>
              <p:cNvSpPr>
                <a:spLocks noChangeArrowheads="1"/>
              </p:cNvSpPr>
              <p:nvPr/>
            </p:nvSpPr>
            <p:spPr bwMode="auto">
              <a:xfrm>
                <a:off x="1106488" y="3028950"/>
                <a:ext cx="860425" cy="4572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defTabSz="914400"/>
                <a:r>
                  <a:rPr lang="en-US" sz="1200" b="1" noProof="1" smtClean="0">
                    <a:solidFill>
                      <a:srgbClr val="FFFFFF"/>
                    </a:solidFill>
                    <a:cs typeface="Arial" pitchFamily="34" charset="0"/>
                  </a:rPr>
                  <a:t>October 2009</a:t>
                </a:r>
                <a:endParaRPr lang="en-US" sz="1200" b="1" noProof="1">
                  <a:solidFill>
                    <a:srgbClr val="FFFFFF"/>
                  </a:solidFill>
                  <a:cs typeface="Arial" pitchFamily="34" charset="0"/>
                </a:endParaRPr>
              </a:p>
            </p:txBody>
          </p:sp>
          <p:sp>
            <p:nvSpPr>
              <p:cNvPr id="19" name="Rectangle 463"/>
              <p:cNvSpPr>
                <a:spLocks noChangeArrowheads="1"/>
              </p:cNvSpPr>
              <p:nvPr/>
            </p:nvSpPr>
            <p:spPr bwMode="auto">
              <a:xfrm>
                <a:off x="1968500" y="3028949"/>
                <a:ext cx="860425" cy="46355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r>
                  <a:rPr lang="en-US" sz="1200" b="1" noProof="1" smtClean="0">
                    <a:solidFill>
                      <a:srgbClr val="FFFFFF"/>
                    </a:solidFill>
                    <a:cs typeface="Arial" pitchFamily="34" charset="0"/>
                  </a:rPr>
                  <a:t>2010</a:t>
                </a:r>
                <a:endParaRPr lang="en-US" sz="1200" b="1" noProof="1">
                  <a:solidFill>
                    <a:srgbClr val="FFFFFF"/>
                  </a:solidFill>
                  <a:cs typeface="Arial" pitchFamily="34" charset="0"/>
                </a:endParaRPr>
              </a:p>
            </p:txBody>
          </p:sp>
        </p:grpSp>
      </p:grpSp>
      <p:sp>
        <p:nvSpPr>
          <p:cNvPr id="20" name="Nedadgående pil 46"/>
          <p:cNvSpPr>
            <a:spLocks noChangeArrowheads="1"/>
          </p:cNvSpPr>
          <p:nvPr/>
        </p:nvSpPr>
        <p:spPr bwMode="auto">
          <a:xfrm>
            <a:off x="685363" y="2873643"/>
            <a:ext cx="250825" cy="538163"/>
          </a:xfrm>
          <a:prstGeom prst="downArrow">
            <a:avLst>
              <a:gd name="adj1" fmla="val 50000"/>
              <a:gd name="adj2" fmla="val 50004"/>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2" name="Nedadgående pil 56"/>
          <p:cNvSpPr>
            <a:spLocks noChangeArrowheads="1"/>
          </p:cNvSpPr>
          <p:nvPr/>
        </p:nvSpPr>
        <p:spPr bwMode="auto">
          <a:xfrm>
            <a:off x="2420118" y="2881077"/>
            <a:ext cx="250825" cy="538162"/>
          </a:xfrm>
          <a:prstGeom prst="downArrow">
            <a:avLst>
              <a:gd name="adj1" fmla="val 50000"/>
              <a:gd name="adj2" fmla="val 50004"/>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3" name="Nedadgående pil 62"/>
          <p:cNvSpPr>
            <a:spLocks noChangeArrowheads="1"/>
          </p:cNvSpPr>
          <p:nvPr/>
        </p:nvSpPr>
        <p:spPr bwMode="auto">
          <a:xfrm>
            <a:off x="4158591" y="2890837"/>
            <a:ext cx="250825" cy="538163"/>
          </a:xfrm>
          <a:prstGeom prst="downArrow">
            <a:avLst>
              <a:gd name="adj1" fmla="val 50000"/>
              <a:gd name="adj2" fmla="val 50004"/>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4" name="Nedadgående pil 65"/>
          <p:cNvSpPr>
            <a:spLocks noChangeArrowheads="1"/>
          </p:cNvSpPr>
          <p:nvPr/>
        </p:nvSpPr>
        <p:spPr bwMode="auto">
          <a:xfrm>
            <a:off x="5849705" y="2884844"/>
            <a:ext cx="250825" cy="538162"/>
          </a:xfrm>
          <a:prstGeom prst="downArrow">
            <a:avLst>
              <a:gd name="adj1" fmla="val 50000"/>
              <a:gd name="adj2" fmla="val 50004"/>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5" name="Nedadgående pil 70"/>
          <p:cNvSpPr>
            <a:spLocks noChangeArrowheads="1"/>
          </p:cNvSpPr>
          <p:nvPr/>
        </p:nvSpPr>
        <p:spPr bwMode="auto">
          <a:xfrm>
            <a:off x="7591173" y="2869570"/>
            <a:ext cx="250825" cy="538163"/>
          </a:xfrm>
          <a:prstGeom prst="downArrow">
            <a:avLst>
              <a:gd name="adj1" fmla="val 50000"/>
              <a:gd name="adj2" fmla="val 50004"/>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6" name="Nedadgående pil 74"/>
          <p:cNvSpPr>
            <a:spLocks noChangeArrowheads="1"/>
          </p:cNvSpPr>
          <p:nvPr/>
        </p:nvSpPr>
        <p:spPr bwMode="auto">
          <a:xfrm rot="10800000">
            <a:off x="1524001" y="1859989"/>
            <a:ext cx="250825" cy="538162"/>
          </a:xfrm>
          <a:prstGeom prst="downArrow">
            <a:avLst>
              <a:gd name="adj1" fmla="val 50000"/>
              <a:gd name="adj2" fmla="val 50005"/>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7" name="Nedadgående pil 77"/>
          <p:cNvSpPr>
            <a:spLocks noChangeArrowheads="1"/>
          </p:cNvSpPr>
          <p:nvPr/>
        </p:nvSpPr>
        <p:spPr bwMode="auto">
          <a:xfrm rot="10800000">
            <a:off x="3276601" y="1856839"/>
            <a:ext cx="250825" cy="538162"/>
          </a:xfrm>
          <a:prstGeom prst="downArrow">
            <a:avLst>
              <a:gd name="adj1" fmla="val 50000"/>
              <a:gd name="adj2" fmla="val 50005"/>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8" name="Nedadgående pil 80"/>
          <p:cNvSpPr>
            <a:spLocks noChangeArrowheads="1"/>
          </p:cNvSpPr>
          <p:nvPr/>
        </p:nvSpPr>
        <p:spPr bwMode="auto">
          <a:xfrm rot="10800000">
            <a:off x="5019749" y="1859989"/>
            <a:ext cx="250825" cy="538162"/>
          </a:xfrm>
          <a:prstGeom prst="downArrow">
            <a:avLst>
              <a:gd name="adj1" fmla="val 50000"/>
              <a:gd name="adj2" fmla="val 50005"/>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a:solidFill>
                <a:srgbClr val="FFFFFF"/>
              </a:solidFill>
              <a:latin typeface="Calibri" pitchFamily="-111" charset="0"/>
            </a:endParaRPr>
          </a:p>
        </p:txBody>
      </p:sp>
      <p:sp>
        <p:nvSpPr>
          <p:cNvPr id="29" name="Nedadgående pil 83"/>
          <p:cNvSpPr>
            <a:spLocks noChangeArrowheads="1"/>
          </p:cNvSpPr>
          <p:nvPr/>
        </p:nvSpPr>
        <p:spPr bwMode="auto">
          <a:xfrm rot="10800000">
            <a:off x="6729237" y="1856839"/>
            <a:ext cx="250825" cy="538162"/>
          </a:xfrm>
          <a:prstGeom prst="downArrow">
            <a:avLst>
              <a:gd name="adj1" fmla="val 50000"/>
              <a:gd name="adj2" fmla="val 50005"/>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2" name="TextBox 1"/>
          <p:cNvSpPr txBox="1"/>
          <p:nvPr/>
        </p:nvSpPr>
        <p:spPr>
          <a:xfrm>
            <a:off x="2143125" y="3409890"/>
            <a:ext cx="981075" cy="400110"/>
          </a:xfrm>
          <a:prstGeom prst="rect">
            <a:avLst/>
          </a:prstGeom>
          <a:noFill/>
        </p:spPr>
        <p:txBody>
          <a:bodyPr wrap="square" rtlCol="0">
            <a:spAutoFit/>
          </a:bodyPr>
          <a:lstStyle/>
          <a:p>
            <a:r>
              <a:rPr lang="en-US" sz="1000" dirty="0">
                <a:solidFill>
                  <a:srgbClr val="000000"/>
                </a:solidFill>
                <a:cs typeface="Arial" pitchFamily="34" charset="0"/>
              </a:rPr>
              <a:t>Established  </a:t>
            </a:r>
            <a:endParaRPr lang="en-US" sz="1000" dirty="0" smtClean="0">
              <a:solidFill>
                <a:srgbClr val="000000"/>
              </a:solidFill>
              <a:cs typeface="Arial" pitchFamily="34" charset="0"/>
            </a:endParaRPr>
          </a:p>
          <a:p>
            <a:r>
              <a:rPr lang="en-US" sz="1000" dirty="0" smtClean="0">
                <a:solidFill>
                  <a:srgbClr val="000000"/>
                </a:solidFill>
                <a:cs typeface="Arial" pitchFamily="34" charset="0"/>
              </a:rPr>
              <a:t>as </a:t>
            </a:r>
            <a:r>
              <a:rPr lang="en-US" sz="1000" dirty="0">
                <a:solidFill>
                  <a:srgbClr val="000000"/>
                </a:solidFill>
                <a:cs typeface="Arial" pitchFamily="34" charset="0"/>
              </a:rPr>
              <a:t>an LLC. </a:t>
            </a:r>
          </a:p>
        </p:txBody>
      </p:sp>
      <p:sp>
        <p:nvSpPr>
          <p:cNvPr id="3" name="TextBox 2"/>
          <p:cNvSpPr txBox="1"/>
          <p:nvPr/>
        </p:nvSpPr>
        <p:spPr>
          <a:xfrm>
            <a:off x="176615" y="3429000"/>
            <a:ext cx="1963335" cy="1938992"/>
          </a:xfrm>
          <a:prstGeom prst="rect">
            <a:avLst/>
          </a:prstGeom>
          <a:noFill/>
        </p:spPr>
        <p:txBody>
          <a:bodyPr wrap="square" rtlCol="0">
            <a:spAutoFit/>
          </a:bodyPr>
          <a:lstStyle/>
          <a:p>
            <a:r>
              <a:rPr lang="en-US" sz="1000" dirty="0" smtClean="0">
                <a:solidFill>
                  <a:srgbClr val="000000"/>
                </a:solidFill>
                <a:cs typeface="Arial" pitchFamily="34" charset="0"/>
              </a:rPr>
              <a:t>Over </a:t>
            </a:r>
            <a:r>
              <a:rPr lang="en-US" sz="1000" dirty="0">
                <a:solidFill>
                  <a:srgbClr val="000000"/>
                </a:solidFill>
                <a:cs typeface="Arial" pitchFamily="34" charset="0"/>
              </a:rPr>
              <a:t>$1,000,000.00 </a:t>
            </a:r>
            <a:endParaRPr lang="en-US" sz="1000" dirty="0" smtClean="0">
              <a:solidFill>
                <a:srgbClr val="000000"/>
              </a:solidFill>
              <a:cs typeface="Arial" pitchFamily="34" charset="0"/>
            </a:endParaRPr>
          </a:p>
          <a:p>
            <a:r>
              <a:rPr lang="en-US" sz="1000" dirty="0" smtClean="0">
                <a:solidFill>
                  <a:srgbClr val="000000"/>
                </a:solidFill>
                <a:cs typeface="Arial" pitchFamily="34" charset="0"/>
              </a:rPr>
              <a:t>was </a:t>
            </a:r>
            <a:r>
              <a:rPr lang="en-US" sz="1000" dirty="0">
                <a:solidFill>
                  <a:srgbClr val="000000"/>
                </a:solidFill>
                <a:cs typeface="Arial" pitchFamily="34" charset="0"/>
              </a:rPr>
              <a:t>stolen from </a:t>
            </a:r>
            <a:r>
              <a:rPr lang="en-US" sz="1000" dirty="0" smtClean="0">
                <a:solidFill>
                  <a:srgbClr val="000000"/>
                </a:solidFill>
                <a:cs typeface="Arial" pitchFamily="34" charset="0"/>
              </a:rPr>
              <a:t>the manufacturing </a:t>
            </a:r>
            <a:r>
              <a:rPr lang="en-US" sz="1000" dirty="0">
                <a:solidFill>
                  <a:srgbClr val="000000"/>
                </a:solidFill>
                <a:cs typeface="Arial" pitchFamily="34" charset="0"/>
              </a:rPr>
              <a:t>company </a:t>
            </a:r>
            <a:endParaRPr lang="en-US" sz="1000" dirty="0" smtClean="0">
              <a:solidFill>
                <a:srgbClr val="000000"/>
              </a:solidFill>
              <a:cs typeface="Arial" pitchFamily="34" charset="0"/>
            </a:endParaRPr>
          </a:p>
          <a:p>
            <a:r>
              <a:rPr lang="en-US" sz="1000" dirty="0" smtClean="0">
                <a:solidFill>
                  <a:srgbClr val="000000"/>
                </a:solidFill>
                <a:cs typeface="Arial" pitchFamily="34" charset="0"/>
              </a:rPr>
              <a:t>where </a:t>
            </a:r>
            <a:r>
              <a:rPr lang="en-US" sz="1000" dirty="0">
                <a:solidFill>
                  <a:srgbClr val="000000"/>
                </a:solidFill>
                <a:cs typeface="Arial" pitchFamily="34" charset="0"/>
              </a:rPr>
              <a:t>Elena was employed by Robert Blanchard, Bridge Metal LLC’s corporate Citibank account. </a:t>
            </a:r>
            <a:endParaRPr lang="en-US" sz="1000" dirty="0" smtClean="0">
              <a:solidFill>
                <a:srgbClr val="000000"/>
              </a:solidFill>
              <a:cs typeface="Arial" pitchFamily="34" charset="0"/>
            </a:endParaRPr>
          </a:p>
          <a:p>
            <a:r>
              <a:rPr lang="en-US" sz="1000" dirty="0" smtClean="0">
                <a:solidFill>
                  <a:srgbClr val="000000"/>
                </a:solidFill>
                <a:cs typeface="Arial" pitchFamily="34" charset="0"/>
              </a:rPr>
              <a:t>While </a:t>
            </a:r>
            <a:r>
              <a:rPr lang="en-US" sz="1000" dirty="0">
                <a:solidFill>
                  <a:srgbClr val="000000"/>
                </a:solidFill>
                <a:cs typeface="Arial" pitchFamily="34" charset="0"/>
              </a:rPr>
              <a:t>accounts </a:t>
            </a:r>
            <a:r>
              <a:rPr lang="en-US" sz="1000" dirty="0" smtClean="0">
                <a:solidFill>
                  <a:srgbClr val="000000"/>
                </a:solidFill>
                <a:cs typeface="Arial" pitchFamily="34" charset="0"/>
              </a:rPr>
              <a:t>were </a:t>
            </a:r>
            <a:r>
              <a:rPr lang="en-US" sz="1000" dirty="0">
                <a:solidFill>
                  <a:srgbClr val="000000"/>
                </a:solidFill>
                <a:cs typeface="Arial" pitchFamily="34" charset="0"/>
              </a:rPr>
              <a:t>canceled few minutes before, the money was transferred to Eastern European countries. </a:t>
            </a:r>
            <a:r>
              <a:rPr lang="en-US" sz="1000" dirty="0" smtClean="0">
                <a:solidFill>
                  <a:srgbClr val="000000"/>
                </a:solidFill>
                <a:cs typeface="Arial" pitchFamily="34" charset="0"/>
              </a:rPr>
              <a:t>The </a:t>
            </a:r>
            <a:r>
              <a:rPr lang="en-US" sz="1000" dirty="0">
                <a:solidFill>
                  <a:srgbClr val="000000"/>
                </a:solidFill>
                <a:cs typeface="Arial" pitchFamily="34" charset="0"/>
              </a:rPr>
              <a:t>case was highlighted in the media, and brought a lot of public attention. </a:t>
            </a:r>
          </a:p>
        </p:txBody>
      </p:sp>
      <p:sp>
        <p:nvSpPr>
          <p:cNvPr id="4" name="TextBox 3"/>
          <p:cNvSpPr txBox="1"/>
          <p:nvPr/>
        </p:nvSpPr>
        <p:spPr>
          <a:xfrm>
            <a:off x="5562146" y="4877715"/>
            <a:ext cx="4830705" cy="400110"/>
          </a:xfrm>
          <a:prstGeom prst="rect">
            <a:avLst/>
          </a:prstGeom>
          <a:noFill/>
        </p:spPr>
        <p:txBody>
          <a:bodyPr wrap="square" rtlCol="0">
            <a:spAutoFit/>
          </a:bodyPr>
          <a:lstStyle/>
          <a:p>
            <a:r>
              <a:rPr lang="en-US" sz="1000" b="1" i="1" dirty="0">
                <a:solidFill>
                  <a:srgbClr val="000000"/>
                </a:solidFill>
                <a:cs typeface="Arial" pitchFamily="34" charset="0"/>
              </a:rPr>
              <a:t>Owned at present by Robert Blanchard. </a:t>
            </a:r>
            <a:endParaRPr lang="en-US" sz="1000" b="1" i="1" dirty="0" smtClean="0">
              <a:solidFill>
                <a:srgbClr val="000000"/>
              </a:solidFill>
              <a:cs typeface="Arial" pitchFamily="34" charset="0"/>
            </a:endParaRPr>
          </a:p>
          <a:p>
            <a:r>
              <a:rPr lang="en-US" sz="1000" b="1" i="1" dirty="0" smtClean="0">
                <a:solidFill>
                  <a:srgbClr val="000000"/>
                </a:solidFill>
                <a:cs typeface="Arial" pitchFamily="34" charset="0"/>
              </a:rPr>
              <a:t>Elena </a:t>
            </a:r>
            <a:r>
              <a:rPr lang="en-US" sz="1000" b="1" i="1" dirty="0">
                <a:solidFill>
                  <a:srgbClr val="000000"/>
                </a:solidFill>
                <a:cs typeface="Arial" pitchFamily="34" charset="0"/>
              </a:rPr>
              <a:t>Paolercio has </a:t>
            </a:r>
            <a:r>
              <a:rPr lang="en-US" sz="1000" b="1" i="1" dirty="0" smtClean="0">
                <a:solidFill>
                  <a:srgbClr val="000000"/>
                </a:solidFill>
                <a:cs typeface="Arial" pitchFamily="34" charset="0"/>
              </a:rPr>
              <a:t>an </a:t>
            </a:r>
            <a:r>
              <a:rPr lang="en-US" sz="1000" b="1" i="1" dirty="0">
                <a:solidFill>
                  <a:srgbClr val="000000"/>
                </a:solidFill>
                <a:cs typeface="Arial" pitchFamily="34" charset="0"/>
              </a:rPr>
              <a:t>option on 25% of Partnership.</a:t>
            </a:r>
            <a:endParaRPr lang="en-US" sz="1000" b="1" i="1" dirty="0"/>
          </a:p>
        </p:txBody>
      </p:sp>
      <p:sp>
        <p:nvSpPr>
          <p:cNvPr id="30" name="TextBox 29"/>
          <p:cNvSpPr txBox="1"/>
          <p:nvPr/>
        </p:nvSpPr>
        <p:spPr>
          <a:xfrm>
            <a:off x="1391467" y="685800"/>
            <a:ext cx="1199333" cy="1171039"/>
          </a:xfrm>
          <a:prstGeom prst="rect">
            <a:avLst/>
          </a:prstGeom>
          <a:noFill/>
        </p:spPr>
        <p:txBody>
          <a:bodyPr wrap="square" rtlCol="0">
            <a:spAutoFit/>
          </a:bodyPr>
          <a:lstStyle/>
          <a:p>
            <a:r>
              <a:rPr lang="en-US" sz="1000" dirty="0">
                <a:solidFill>
                  <a:srgbClr val="000000"/>
                </a:solidFill>
                <a:cs typeface="Arial" pitchFamily="34" charset="0"/>
              </a:rPr>
              <a:t>M</a:t>
            </a:r>
            <a:r>
              <a:rPr lang="en-US" sz="1000" dirty="0" smtClean="0">
                <a:solidFill>
                  <a:srgbClr val="000000"/>
                </a:solidFill>
                <a:cs typeface="Arial" pitchFamily="34" charset="0"/>
              </a:rPr>
              <a:t>eeting </a:t>
            </a:r>
            <a:r>
              <a:rPr lang="en-US" sz="1000" dirty="0">
                <a:solidFill>
                  <a:srgbClr val="000000"/>
                </a:solidFill>
                <a:cs typeface="Arial" pitchFamily="34" charset="0"/>
              </a:rPr>
              <a:t>with Cyber Security Group at Fordham, obtaining an idea of secure stand </a:t>
            </a:r>
            <a:r>
              <a:rPr lang="en-US" sz="1000" dirty="0" smtClean="0">
                <a:solidFill>
                  <a:srgbClr val="000000"/>
                </a:solidFill>
                <a:cs typeface="Arial" pitchFamily="34" charset="0"/>
              </a:rPr>
              <a:t>alone </a:t>
            </a:r>
            <a:r>
              <a:rPr lang="en-US" sz="1000" dirty="0">
                <a:solidFill>
                  <a:srgbClr val="000000"/>
                </a:solidFill>
                <a:cs typeface="Arial" pitchFamily="34" charset="0"/>
              </a:rPr>
              <a:t>“banking computer”. </a:t>
            </a:r>
          </a:p>
        </p:txBody>
      </p:sp>
      <p:sp>
        <p:nvSpPr>
          <p:cNvPr id="31" name="TextBox 30"/>
          <p:cNvSpPr txBox="1"/>
          <p:nvPr/>
        </p:nvSpPr>
        <p:spPr>
          <a:xfrm>
            <a:off x="2839266" y="990600"/>
            <a:ext cx="1123133" cy="861774"/>
          </a:xfrm>
          <a:prstGeom prst="rect">
            <a:avLst/>
          </a:prstGeom>
          <a:noFill/>
        </p:spPr>
        <p:txBody>
          <a:bodyPr wrap="square" rtlCol="0">
            <a:spAutoFit/>
          </a:bodyPr>
          <a:lstStyle/>
          <a:p>
            <a:r>
              <a:rPr lang="en-US" sz="1000" dirty="0" smtClean="0">
                <a:solidFill>
                  <a:srgbClr val="000000"/>
                </a:solidFill>
                <a:cs typeface="Arial" pitchFamily="34" charset="0"/>
              </a:rPr>
              <a:t>Developing stand </a:t>
            </a:r>
            <a:r>
              <a:rPr lang="en-US" sz="1000" dirty="0">
                <a:solidFill>
                  <a:srgbClr val="000000"/>
                </a:solidFill>
                <a:cs typeface="Arial" pitchFamily="34" charset="0"/>
              </a:rPr>
              <a:t>alone “banking </a:t>
            </a:r>
            <a:r>
              <a:rPr lang="en-US" sz="1000" dirty="0" smtClean="0">
                <a:solidFill>
                  <a:srgbClr val="000000"/>
                </a:solidFill>
                <a:cs typeface="Arial" pitchFamily="34" charset="0"/>
              </a:rPr>
              <a:t>computer” </a:t>
            </a:r>
          </a:p>
          <a:p>
            <a:r>
              <a:rPr lang="en-US" sz="1000" dirty="0" smtClean="0">
                <a:solidFill>
                  <a:srgbClr val="000000"/>
                </a:solidFill>
                <a:cs typeface="Arial" pitchFamily="34" charset="0"/>
              </a:rPr>
              <a:t>with customized Linux </a:t>
            </a:r>
            <a:r>
              <a:rPr lang="en-US" sz="1000" dirty="0">
                <a:solidFill>
                  <a:srgbClr val="000000"/>
                </a:solidFill>
                <a:cs typeface="Arial" pitchFamily="34" charset="0"/>
              </a:rPr>
              <a:t>based OS</a:t>
            </a:r>
            <a:r>
              <a:rPr lang="en-US" sz="1000" dirty="0" smtClean="0">
                <a:solidFill>
                  <a:srgbClr val="000000"/>
                </a:solidFill>
                <a:cs typeface="Arial" pitchFamily="34" charset="0"/>
              </a:rPr>
              <a:t>.</a:t>
            </a:r>
            <a:endParaRPr lang="en-US" sz="1000" dirty="0">
              <a:solidFill>
                <a:srgbClr val="000000"/>
              </a:solidFill>
              <a:cs typeface="Arial" pitchFamily="34" charset="0"/>
            </a:endParaRPr>
          </a:p>
        </p:txBody>
      </p:sp>
      <p:sp>
        <p:nvSpPr>
          <p:cNvPr id="32" name="TextBox 31"/>
          <p:cNvSpPr txBox="1"/>
          <p:nvPr/>
        </p:nvSpPr>
        <p:spPr>
          <a:xfrm>
            <a:off x="3657600" y="3437100"/>
            <a:ext cx="1295400" cy="1477328"/>
          </a:xfrm>
          <a:prstGeom prst="rect">
            <a:avLst/>
          </a:prstGeom>
          <a:noFill/>
        </p:spPr>
        <p:txBody>
          <a:bodyPr wrap="square" rtlCol="0">
            <a:spAutoFit/>
          </a:bodyPr>
          <a:lstStyle/>
          <a:p>
            <a:r>
              <a:rPr lang="en-US" sz="1000" dirty="0">
                <a:solidFill>
                  <a:srgbClr val="000000"/>
                </a:solidFill>
                <a:cs typeface="Arial" pitchFamily="34" charset="0"/>
              </a:rPr>
              <a:t>“Banking Computer on the USB” - bootable USB with customized Linux OS was created. This version of “banking computer” requires user to restart the computer. </a:t>
            </a:r>
          </a:p>
        </p:txBody>
      </p:sp>
      <p:sp>
        <p:nvSpPr>
          <p:cNvPr id="33" name="TextBox 32"/>
          <p:cNvSpPr txBox="1"/>
          <p:nvPr/>
        </p:nvSpPr>
        <p:spPr>
          <a:xfrm>
            <a:off x="4495800" y="838200"/>
            <a:ext cx="1417095" cy="1015663"/>
          </a:xfrm>
          <a:prstGeom prst="rect">
            <a:avLst/>
          </a:prstGeom>
          <a:noFill/>
        </p:spPr>
        <p:txBody>
          <a:bodyPr wrap="square" rtlCol="0">
            <a:spAutoFit/>
          </a:bodyPr>
          <a:lstStyle/>
          <a:p>
            <a:r>
              <a:rPr lang="en-US" sz="1000" dirty="0">
                <a:solidFill>
                  <a:srgbClr val="000000"/>
                </a:solidFill>
                <a:cs typeface="Arial" pitchFamily="34" charset="0"/>
              </a:rPr>
              <a:t>U</a:t>
            </a:r>
            <a:r>
              <a:rPr lang="en-US" sz="1000" dirty="0" smtClean="0">
                <a:solidFill>
                  <a:srgbClr val="000000"/>
                </a:solidFill>
                <a:cs typeface="Arial" pitchFamily="34" charset="0"/>
              </a:rPr>
              <a:t>ser-friendly </a:t>
            </a:r>
            <a:r>
              <a:rPr lang="en-US" sz="1000" dirty="0">
                <a:solidFill>
                  <a:srgbClr val="000000"/>
                </a:solidFill>
                <a:cs typeface="Arial" pitchFamily="34" charset="0"/>
              </a:rPr>
              <a:t>computer on a stick was created. </a:t>
            </a:r>
            <a:r>
              <a:rPr lang="en-US" sz="1000" dirty="0" err="1">
                <a:solidFill>
                  <a:srgbClr val="000000"/>
                </a:solidFill>
                <a:cs typeface="Arial" pitchFamily="34" charset="0"/>
              </a:rPr>
              <a:t>iBOX</a:t>
            </a:r>
            <a:r>
              <a:rPr lang="en-US" sz="1000" dirty="0">
                <a:solidFill>
                  <a:srgbClr val="000000"/>
                </a:solidFill>
                <a:cs typeface="Arial" pitchFamily="34" charset="0"/>
              </a:rPr>
              <a:t> - portable Virtual Machine </a:t>
            </a:r>
            <a:r>
              <a:rPr lang="en-US" sz="1000" dirty="0" smtClean="0">
                <a:solidFill>
                  <a:srgbClr val="000000"/>
                </a:solidFill>
                <a:cs typeface="Arial" pitchFamily="34" charset="0"/>
              </a:rPr>
              <a:t>with </a:t>
            </a:r>
            <a:r>
              <a:rPr lang="en-US" sz="1000" dirty="0">
                <a:solidFill>
                  <a:srgbClr val="000000"/>
                </a:solidFill>
                <a:cs typeface="Arial" pitchFamily="34" charset="0"/>
              </a:rPr>
              <a:t>Linux OS. Looks like a browser acts like a computer. </a:t>
            </a:r>
          </a:p>
        </p:txBody>
      </p:sp>
      <p:sp>
        <p:nvSpPr>
          <p:cNvPr id="34" name="TextBox 33"/>
          <p:cNvSpPr txBox="1"/>
          <p:nvPr/>
        </p:nvSpPr>
        <p:spPr>
          <a:xfrm>
            <a:off x="5486400" y="3399472"/>
            <a:ext cx="1295400" cy="400110"/>
          </a:xfrm>
          <a:prstGeom prst="rect">
            <a:avLst/>
          </a:prstGeom>
          <a:noFill/>
        </p:spPr>
        <p:txBody>
          <a:bodyPr wrap="square" rtlCol="0">
            <a:spAutoFit/>
          </a:bodyPr>
          <a:lstStyle/>
          <a:p>
            <a:r>
              <a:rPr lang="en-US" sz="1000" dirty="0">
                <a:solidFill>
                  <a:srgbClr val="000000"/>
                </a:solidFill>
                <a:cs typeface="Arial" pitchFamily="34" charset="0"/>
              </a:rPr>
              <a:t>First version of </a:t>
            </a:r>
            <a:endParaRPr lang="en-US" sz="1000" dirty="0" smtClean="0">
              <a:solidFill>
                <a:srgbClr val="000000"/>
              </a:solidFill>
              <a:cs typeface="Arial" pitchFamily="34" charset="0"/>
            </a:endParaRPr>
          </a:p>
          <a:p>
            <a:r>
              <a:rPr lang="en-US" sz="1000" dirty="0" err="1" smtClean="0">
                <a:solidFill>
                  <a:srgbClr val="000000"/>
                </a:solidFill>
                <a:cs typeface="Arial" pitchFamily="34" charset="0"/>
              </a:rPr>
              <a:t>iBOX</a:t>
            </a:r>
            <a:r>
              <a:rPr lang="en-US" sz="1000" dirty="0" smtClean="0">
                <a:solidFill>
                  <a:srgbClr val="000000"/>
                </a:solidFill>
                <a:cs typeface="Arial" pitchFamily="34" charset="0"/>
              </a:rPr>
              <a:t> released</a:t>
            </a:r>
            <a:r>
              <a:rPr lang="en-US" sz="1000" dirty="0">
                <a:solidFill>
                  <a:srgbClr val="000000"/>
                </a:solidFill>
                <a:latin typeface="Arial" pitchFamily="34" charset="0"/>
                <a:cs typeface="Arial" pitchFamily="34" charset="0"/>
              </a:rPr>
              <a:t>.</a:t>
            </a:r>
            <a:endParaRPr lang="en-US" sz="1000" dirty="0">
              <a:solidFill>
                <a:srgbClr val="000000"/>
              </a:solidFill>
              <a:cs typeface="Arial" pitchFamily="34" charset="0"/>
            </a:endParaRPr>
          </a:p>
        </p:txBody>
      </p:sp>
      <p:sp>
        <p:nvSpPr>
          <p:cNvPr id="35" name="TextBox 34"/>
          <p:cNvSpPr txBox="1"/>
          <p:nvPr/>
        </p:nvSpPr>
        <p:spPr>
          <a:xfrm>
            <a:off x="6355305" y="1447800"/>
            <a:ext cx="1417095" cy="400110"/>
          </a:xfrm>
          <a:prstGeom prst="rect">
            <a:avLst/>
          </a:prstGeom>
          <a:noFill/>
        </p:spPr>
        <p:txBody>
          <a:bodyPr wrap="square" rtlCol="0">
            <a:spAutoFit/>
          </a:bodyPr>
          <a:lstStyle/>
          <a:p>
            <a:r>
              <a:rPr lang="en-US" sz="1000" dirty="0">
                <a:solidFill>
                  <a:srgbClr val="000000"/>
                </a:solidFill>
                <a:cs typeface="Arial" pitchFamily="34" charset="0"/>
              </a:rPr>
              <a:t>Beta version </a:t>
            </a:r>
            <a:endParaRPr lang="en-US" sz="1000" dirty="0" smtClean="0">
              <a:solidFill>
                <a:srgbClr val="000000"/>
              </a:solidFill>
              <a:cs typeface="Arial" pitchFamily="34" charset="0"/>
            </a:endParaRPr>
          </a:p>
          <a:p>
            <a:r>
              <a:rPr lang="en-US" sz="1000" dirty="0" smtClean="0">
                <a:solidFill>
                  <a:srgbClr val="000000"/>
                </a:solidFill>
                <a:cs typeface="Arial" pitchFamily="34" charset="0"/>
              </a:rPr>
              <a:t>of </a:t>
            </a:r>
            <a:r>
              <a:rPr lang="en-US" sz="1000" dirty="0" err="1">
                <a:solidFill>
                  <a:srgbClr val="000000"/>
                </a:solidFill>
                <a:cs typeface="Arial" pitchFamily="34" charset="0"/>
              </a:rPr>
              <a:t>iBOX</a:t>
            </a:r>
            <a:r>
              <a:rPr lang="en-US" sz="1000" dirty="0">
                <a:solidFill>
                  <a:srgbClr val="000000"/>
                </a:solidFill>
                <a:cs typeface="Arial" pitchFamily="34" charset="0"/>
              </a:rPr>
              <a:t> </a:t>
            </a:r>
            <a:r>
              <a:rPr lang="en-US" sz="1000" dirty="0" smtClean="0">
                <a:solidFill>
                  <a:srgbClr val="000000"/>
                </a:solidFill>
                <a:cs typeface="Arial" pitchFamily="34" charset="0"/>
              </a:rPr>
              <a:t>released</a:t>
            </a:r>
            <a:r>
              <a:rPr lang="en-US" sz="1000" dirty="0">
                <a:solidFill>
                  <a:srgbClr val="000000"/>
                </a:solidFill>
                <a:latin typeface="Arial" pitchFamily="34" charset="0"/>
                <a:cs typeface="Arial" pitchFamily="34" charset="0"/>
              </a:rPr>
              <a:t>.</a:t>
            </a:r>
            <a:endParaRPr lang="en-US" sz="1000" dirty="0">
              <a:solidFill>
                <a:srgbClr val="000000"/>
              </a:solidFill>
              <a:cs typeface="Arial" pitchFamily="34" charset="0"/>
            </a:endParaRPr>
          </a:p>
        </p:txBody>
      </p:sp>
      <p:sp>
        <p:nvSpPr>
          <p:cNvPr id="36" name="TextBox 35"/>
          <p:cNvSpPr txBox="1"/>
          <p:nvPr/>
        </p:nvSpPr>
        <p:spPr>
          <a:xfrm>
            <a:off x="7239000" y="3409890"/>
            <a:ext cx="1295400" cy="707886"/>
          </a:xfrm>
          <a:prstGeom prst="rect">
            <a:avLst/>
          </a:prstGeom>
          <a:noFill/>
        </p:spPr>
        <p:txBody>
          <a:bodyPr wrap="square" rtlCol="0">
            <a:spAutoFit/>
          </a:bodyPr>
          <a:lstStyle/>
          <a:p>
            <a:r>
              <a:rPr lang="en-US" sz="1000" dirty="0" err="1">
                <a:solidFill>
                  <a:srgbClr val="000000"/>
                </a:solidFill>
                <a:cs typeface="Arial" pitchFamily="34" charset="0"/>
              </a:rPr>
              <a:t>iBOX</a:t>
            </a:r>
            <a:r>
              <a:rPr lang="en-US" sz="1000" dirty="0">
                <a:solidFill>
                  <a:srgbClr val="000000"/>
                </a:solidFill>
                <a:cs typeface="Arial" pitchFamily="34" charset="0"/>
              </a:rPr>
              <a:t> + Vanishing Data = preservation of virtual identity - conceptualized</a:t>
            </a:r>
          </a:p>
        </p:txBody>
      </p:sp>
      <p:sp>
        <p:nvSpPr>
          <p:cNvPr id="37" name="Rectangle 36"/>
          <p:cNvSpPr/>
          <p:nvPr/>
        </p:nvSpPr>
        <p:spPr>
          <a:xfrm>
            <a:off x="8118387" y="2438400"/>
            <a:ext cx="797013" cy="461665"/>
          </a:xfrm>
          <a:prstGeom prst="rect">
            <a:avLst/>
          </a:prstGeom>
        </p:spPr>
        <p:txBody>
          <a:bodyPr wrap="none">
            <a:spAutoFit/>
          </a:bodyPr>
          <a:lstStyle/>
          <a:p>
            <a:pPr indent="-342900" algn="ctr"/>
            <a:r>
              <a:rPr lang="en-US" sz="1200" b="1" noProof="1" smtClean="0">
                <a:solidFill>
                  <a:srgbClr val="FFFFFF"/>
                </a:solidFill>
                <a:latin typeface="Calibri" pitchFamily="-111" charset="0"/>
              </a:rPr>
              <a:t>July-Aug  </a:t>
            </a:r>
          </a:p>
          <a:p>
            <a:pPr indent="-342900" algn="ctr"/>
            <a:r>
              <a:rPr lang="en-US" sz="1200" b="1" noProof="1" smtClean="0">
                <a:solidFill>
                  <a:srgbClr val="FFFFFF"/>
                </a:solidFill>
                <a:latin typeface="Calibri" pitchFamily="-111" charset="0"/>
              </a:rPr>
              <a:t>2013</a:t>
            </a:r>
            <a:endParaRPr lang="en-US" sz="1200" b="1" noProof="1">
              <a:solidFill>
                <a:srgbClr val="FFFFFF"/>
              </a:solidFill>
              <a:latin typeface="Calibri" pitchFamily="-111" charset="0"/>
            </a:endParaRPr>
          </a:p>
        </p:txBody>
      </p:sp>
      <p:sp>
        <p:nvSpPr>
          <p:cNvPr id="38" name="Nedadgående pil 83"/>
          <p:cNvSpPr>
            <a:spLocks noChangeArrowheads="1"/>
          </p:cNvSpPr>
          <p:nvPr/>
        </p:nvSpPr>
        <p:spPr bwMode="auto">
          <a:xfrm rot="10800000">
            <a:off x="8353149" y="1859990"/>
            <a:ext cx="250825" cy="538162"/>
          </a:xfrm>
          <a:prstGeom prst="downArrow">
            <a:avLst>
              <a:gd name="adj1" fmla="val 50000"/>
              <a:gd name="adj2" fmla="val 50005"/>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indent="-342900" algn="ctr">
              <a:buFont typeface="Calibri" pitchFamily="-111" charset="0"/>
              <a:buAutoNum type="arabicPeriod"/>
              <a:defRPr/>
            </a:pPr>
            <a:endParaRPr lang="en-US" noProof="1">
              <a:solidFill>
                <a:srgbClr val="FFFFFF"/>
              </a:solidFill>
              <a:latin typeface="Calibri" pitchFamily="-111" charset="0"/>
            </a:endParaRPr>
          </a:p>
        </p:txBody>
      </p:sp>
      <p:sp>
        <p:nvSpPr>
          <p:cNvPr id="39" name="TextBox 38"/>
          <p:cNvSpPr txBox="1"/>
          <p:nvPr/>
        </p:nvSpPr>
        <p:spPr>
          <a:xfrm>
            <a:off x="8031705" y="1447800"/>
            <a:ext cx="1417095" cy="400110"/>
          </a:xfrm>
          <a:prstGeom prst="rect">
            <a:avLst/>
          </a:prstGeom>
          <a:noFill/>
        </p:spPr>
        <p:txBody>
          <a:bodyPr wrap="square" rtlCol="0">
            <a:spAutoFit/>
          </a:bodyPr>
          <a:lstStyle/>
          <a:p>
            <a:r>
              <a:rPr lang="en-US" sz="1000" dirty="0">
                <a:solidFill>
                  <a:srgbClr val="000000"/>
                </a:solidFill>
                <a:cs typeface="Arial" pitchFamily="34" charset="0"/>
              </a:rPr>
              <a:t>Vanishing Data development</a:t>
            </a:r>
          </a:p>
        </p:txBody>
      </p:sp>
    </p:spTree>
    <p:extLst>
      <p:ext uri="{BB962C8B-B14F-4D97-AF65-F5344CB8AC3E}">
        <p14:creationId xmlns:p14="http://schemas.microsoft.com/office/powerpoint/2010/main" val="458753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600"/>
            <a:ext cx="9155834" cy="7085819"/>
          </a:xfrm>
          <a:prstGeom prst="rect">
            <a:avLst/>
          </a:prstGeom>
        </p:spPr>
      </p:pic>
      <p:sp>
        <p:nvSpPr>
          <p:cNvPr id="7" name="TextBox 6"/>
          <p:cNvSpPr txBox="1"/>
          <p:nvPr/>
        </p:nvSpPr>
        <p:spPr>
          <a:xfrm>
            <a:off x="1752600" y="-64532"/>
            <a:ext cx="5410200"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Robust Demand for Privacy and Security solutions</a:t>
            </a:r>
            <a:endParaRPr lang="en-US" b="1" dirty="0">
              <a:solidFill>
                <a:schemeClr val="bg1"/>
              </a:solidFill>
              <a:latin typeface="Arial" pitchFamily="34" charset="0"/>
              <a:cs typeface="Arial" pitchFamily="34" charset="0"/>
            </a:endParaRPr>
          </a:p>
        </p:txBody>
      </p:sp>
      <p:sp>
        <p:nvSpPr>
          <p:cNvPr id="9" name="TextBox 8"/>
          <p:cNvSpPr txBox="1"/>
          <p:nvPr/>
        </p:nvSpPr>
        <p:spPr>
          <a:xfrm>
            <a:off x="190500" y="6593213"/>
            <a:ext cx="8534400" cy="215444"/>
          </a:xfrm>
          <a:prstGeom prst="rect">
            <a:avLst/>
          </a:prstGeom>
          <a:noFill/>
        </p:spPr>
        <p:txBody>
          <a:bodyPr wrap="square" rtlCol="0">
            <a:spAutoFit/>
          </a:bodyPr>
          <a:lstStyle/>
          <a:p>
            <a:r>
              <a:rPr lang="en-US" sz="800" b="1" i="1" dirty="0" smtClean="0">
                <a:solidFill>
                  <a:srgbClr val="000000"/>
                </a:solidFill>
                <a:latin typeface="Arial" pitchFamily="34" charset="0"/>
                <a:cs typeface="Arial" pitchFamily="34" charset="0"/>
              </a:rPr>
              <a:t>Symantec statistics Small Businesses  </a:t>
            </a:r>
            <a:r>
              <a:rPr lang="en-US" sz="800" dirty="0" smtClean="0">
                <a:latin typeface="Arial" pitchFamily="34" charset="0"/>
                <a:cs typeface="Arial" pitchFamily="34" charset="0"/>
                <a:hlinkClick r:id="rId3"/>
              </a:rPr>
              <a:t>http://www.symantec.com/content/en/us/enterprise/other_resources/b-istr_main_report_v18_2012_21291018.en-us.pdf</a:t>
            </a:r>
            <a:endParaRPr lang="en-US" sz="800" dirty="0">
              <a:solidFill>
                <a:srgbClr val="000000"/>
              </a:solidFill>
              <a:latin typeface="Arial" pitchFamily="34" charset="0"/>
              <a:cs typeface="Arial" pitchFamily="34" charset="0"/>
            </a:endParaRPr>
          </a:p>
        </p:txBody>
      </p:sp>
      <p:sp>
        <p:nvSpPr>
          <p:cNvPr id="10" name="TextBox 9"/>
          <p:cNvSpPr txBox="1"/>
          <p:nvPr/>
        </p:nvSpPr>
        <p:spPr>
          <a:xfrm>
            <a:off x="201386" y="6377769"/>
            <a:ext cx="7924800" cy="215444"/>
          </a:xfrm>
          <a:prstGeom prst="rect">
            <a:avLst/>
          </a:prstGeom>
          <a:noFill/>
        </p:spPr>
        <p:txBody>
          <a:bodyPr wrap="square" rtlCol="0">
            <a:spAutoFit/>
          </a:bodyPr>
          <a:lstStyle/>
          <a:p>
            <a:r>
              <a:rPr lang="en-US" sz="800" b="1" i="1" dirty="0" smtClean="0">
                <a:solidFill>
                  <a:srgbClr val="000000"/>
                </a:solidFill>
                <a:latin typeface="Arial" pitchFamily="34" charset="0"/>
                <a:cs typeface="Arial" pitchFamily="34" charset="0"/>
              </a:rPr>
              <a:t>Source: </a:t>
            </a:r>
            <a:r>
              <a:rPr lang="en-US" sz="800" dirty="0" smtClean="0">
                <a:solidFill>
                  <a:srgbClr val="000000"/>
                </a:solidFill>
                <a:latin typeface="Arial" pitchFamily="34" charset="0"/>
                <a:cs typeface="Arial" pitchFamily="34" charset="0"/>
                <a:hlinkClick r:id="rId4"/>
              </a:rPr>
              <a:t>http://blog.veriphyr.com/2011/12/cost-medical-identity-theft.html</a:t>
            </a:r>
            <a:endParaRPr lang="en-US" sz="8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54538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5029200" y="533400"/>
            <a:ext cx="3124200" cy="2123658"/>
          </a:xfrm>
          <a:prstGeom prst="rect">
            <a:avLst/>
          </a:prstGeom>
          <a:noFill/>
        </p:spPr>
        <p:txBody>
          <a:bodyPr wrap="square" rtlCol="0">
            <a:spAutoFit/>
          </a:bodyPr>
          <a:lstStyle/>
          <a:p>
            <a:r>
              <a:rPr lang="en-US" sz="2400" b="1" dirty="0" smtClean="0">
                <a:solidFill>
                  <a:srgbClr val="000000"/>
                </a:solidFill>
                <a:latin typeface="Arial" pitchFamily="34" charset="0"/>
                <a:cs typeface="Arial" pitchFamily="34" charset="0"/>
              </a:rPr>
              <a:t>Solution: </a:t>
            </a:r>
          </a:p>
          <a:p>
            <a:r>
              <a:rPr lang="en-US" sz="1200" dirty="0" smtClean="0">
                <a:solidFill>
                  <a:srgbClr val="000000"/>
                </a:solidFill>
                <a:latin typeface="Arial" pitchFamily="34" charset="0"/>
                <a:cs typeface="Arial" pitchFamily="34" charset="0"/>
              </a:rPr>
              <a:t>Our solution attacks the problem at its </a:t>
            </a:r>
          </a:p>
          <a:p>
            <a:r>
              <a:rPr lang="en-US" sz="1200" dirty="0" smtClean="0">
                <a:solidFill>
                  <a:srgbClr val="000000"/>
                </a:solidFill>
                <a:latin typeface="Arial" pitchFamily="34" charset="0"/>
                <a:cs typeface="Arial" pitchFamily="34" charset="0"/>
              </a:rPr>
              <a:t>roots. Since something needs to exist in </a:t>
            </a:r>
          </a:p>
          <a:p>
            <a:r>
              <a:rPr lang="en-US" sz="1200" dirty="0" smtClean="0">
                <a:solidFill>
                  <a:srgbClr val="000000"/>
                </a:solidFill>
                <a:latin typeface="Arial" pitchFamily="34" charset="0"/>
                <a:cs typeface="Arial" pitchFamily="34" charset="0"/>
              </a:rPr>
              <a:t>order for it to be stolen, we have decided </a:t>
            </a:r>
          </a:p>
          <a:p>
            <a:r>
              <a:rPr lang="en-US" sz="1200" dirty="0" smtClean="0">
                <a:solidFill>
                  <a:srgbClr val="000000"/>
                </a:solidFill>
                <a:latin typeface="Arial" pitchFamily="34" charset="0"/>
                <a:cs typeface="Arial" pitchFamily="34" charset="0"/>
              </a:rPr>
              <a:t>to solve thievery by taking away the </a:t>
            </a:r>
          </a:p>
          <a:p>
            <a:r>
              <a:rPr lang="en-US" sz="1200" dirty="0" smtClean="0">
                <a:solidFill>
                  <a:srgbClr val="000000"/>
                </a:solidFill>
                <a:latin typeface="Arial" pitchFamily="34" charset="0"/>
                <a:cs typeface="Arial" pitchFamily="34" charset="0"/>
              </a:rPr>
              <a:t>essential ingredient of what is being </a:t>
            </a:r>
          </a:p>
          <a:p>
            <a:r>
              <a:rPr lang="en-US" sz="1200" dirty="0" smtClean="0">
                <a:solidFill>
                  <a:srgbClr val="000000"/>
                </a:solidFill>
                <a:latin typeface="Arial" pitchFamily="34" charset="0"/>
                <a:cs typeface="Arial" pitchFamily="34" charset="0"/>
              </a:rPr>
              <a:t>targeted by these thieves: your data. </a:t>
            </a:r>
          </a:p>
          <a:p>
            <a:r>
              <a:rPr lang="en-US" sz="1200" dirty="0" smtClean="0">
                <a:solidFill>
                  <a:srgbClr val="000000"/>
                </a:solidFill>
                <a:latin typeface="Arial" pitchFamily="34" charset="0"/>
                <a:cs typeface="Arial" pitchFamily="34" charset="0"/>
              </a:rPr>
              <a:t>Cyber crime has matured in to a </a:t>
            </a:r>
          </a:p>
          <a:p>
            <a:r>
              <a:rPr lang="en-US" sz="1200" dirty="0" smtClean="0">
                <a:solidFill>
                  <a:srgbClr val="000000"/>
                </a:solidFill>
                <a:latin typeface="Arial" pitchFamily="34" charset="0"/>
                <a:cs typeface="Arial" pitchFamily="34" charset="0"/>
              </a:rPr>
              <a:t>sophisticated industry where each theft </a:t>
            </a:r>
          </a:p>
          <a:p>
            <a:r>
              <a:rPr lang="en-US" sz="1200" dirty="0" smtClean="0">
                <a:solidFill>
                  <a:srgbClr val="000000"/>
                </a:solidFill>
                <a:latin typeface="Arial" pitchFamily="34" charset="0"/>
                <a:cs typeface="Arial" pitchFamily="34" charset="0"/>
              </a:rPr>
              <a:t>has to make economical sense.</a:t>
            </a:r>
          </a:p>
        </p:txBody>
      </p:sp>
      <p:sp>
        <p:nvSpPr>
          <p:cNvPr id="7" name="TextBox 6"/>
          <p:cNvSpPr txBox="1"/>
          <p:nvPr/>
        </p:nvSpPr>
        <p:spPr>
          <a:xfrm>
            <a:off x="1752600" y="-64532"/>
            <a:ext cx="6553200" cy="646331"/>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Robust Demand for Privacy and Security : </a:t>
            </a:r>
            <a:r>
              <a:rPr lang="en-US" b="1" i="1" dirty="0" smtClean="0">
                <a:solidFill>
                  <a:schemeClr val="bg1"/>
                </a:solidFill>
                <a:latin typeface="Arial" pitchFamily="34" charset="0"/>
                <a:cs typeface="Arial" pitchFamily="34" charset="0"/>
              </a:rPr>
              <a:t>YOUR </a:t>
            </a:r>
            <a:r>
              <a:rPr lang="en-US" b="1" i="1" dirty="0">
                <a:solidFill>
                  <a:schemeClr val="bg1"/>
                </a:solidFill>
                <a:latin typeface="Arial" pitchFamily="34" charset="0"/>
                <a:cs typeface="Arial" pitchFamily="34" charset="0"/>
              </a:rPr>
              <a:t>DATA</a:t>
            </a:r>
          </a:p>
          <a:p>
            <a:r>
              <a:rPr lang="en-US" b="1" dirty="0" smtClean="0">
                <a:solidFill>
                  <a:schemeClr val="bg1"/>
                </a:solidFill>
                <a:latin typeface="Arial" pitchFamily="34" charset="0"/>
                <a:cs typeface="Arial" pitchFamily="34" charset="0"/>
              </a:rPr>
              <a:t> solutions</a:t>
            </a:r>
            <a:endParaRPr lang="en-US" b="1" dirty="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10000"/>
            <a:ext cx="2988014" cy="1785257"/>
          </a:xfrm>
          <a:prstGeom prst="rect">
            <a:avLst/>
          </a:prstGeom>
        </p:spPr>
      </p:pic>
      <p:sp>
        <p:nvSpPr>
          <p:cNvPr id="5" name="TextBox 4"/>
          <p:cNvSpPr txBox="1"/>
          <p:nvPr/>
        </p:nvSpPr>
        <p:spPr>
          <a:xfrm>
            <a:off x="1752600" y="457200"/>
            <a:ext cx="3124200" cy="3631763"/>
          </a:xfrm>
          <a:prstGeom prst="rect">
            <a:avLst/>
          </a:prstGeom>
          <a:noFill/>
        </p:spPr>
        <p:txBody>
          <a:bodyPr wrap="square" rtlCol="0">
            <a:spAutoFit/>
          </a:bodyPr>
          <a:lstStyle/>
          <a:p>
            <a:r>
              <a:rPr lang="en-US" sz="2400" b="1" dirty="0" smtClean="0">
                <a:solidFill>
                  <a:srgbClr val="000000"/>
                </a:solidFill>
                <a:latin typeface="Arial" pitchFamily="34" charset="0"/>
                <a:cs typeface="Arial" pitchFamily="34" charset="0"/>
              </a:rPr>
              <a:t>Problem:              </a:t>
            </a:r>
            <a:r>
              <a:rPr lang="en-US" sz="1600" b="1" i="1" dirty="0" smtClean="0">
                <a:solidFill>
                  <a:srgbClr val="000000"/>
                </a:solidFill>
                <a:latin typeface="Arial" pitchFamily="34" charset="0"/>
                <a:cs typeface="Arial" pitchFamily="34" charset="0"/>
              </a:rPr>
              <a:t>Black market prices  </a:t>
            </a:r>
          </a:p>
          <a:p>
            <a:r>
              <a:rPr lang="en-US" sz="1600" b="1" i="1" dirty="0" smtClean="0">
                <a:solidFill>
                  <a:srgbClr val="000000"/>
                </a:solidFill>
                <a:latin typeface="Arial" pitchFamily="34" charset="0"/>
                <a:cs typeface="Arial" pitchFamily="34" charset="0"/>
              </a:rPr>
              <a:t>for your personal data</a:t>
            </a:r>
          </a:p>
          <a:p>
            <a:endParaRPr lang="en-US" sz="1200" dirty="0" smtClean="0">
              <a:solidFill>
                <a:srgbClr val="000000"/>
              </a:solidFill>
              <a:latin typeface="Arial" pitchFamily="34" charset="0"/>
              <a:cs typeface="Arial" pitchFamily="34" charset="0"/>
            </a:endParaRPr>
          </a:p>
          <a:p>
            <a:pPr marL="171450" indent="-171450">
              <a:lnSpc>
                <a:spcPct val="150000"/>
              </a:lnSpc>
              <a:buFont typeface="Arial" pitchFamily="34" charset="0"/>
              <a:buChar char="•"/>
            </a:pPr>
            <a:r>
              <a:rPr lang="en-US" sz="1200" dirty="0" smtClean="0">
                <a:solidFill>
                  <a:srgbClr val="000000"/>
                </a:solidFill>
                <a:latin typeface="Arial" pitchFamily="34" charset="0"/>
                <a:cs typeface="Arial" pitchFamily="34" charset="0"/>
              </a:rPr>
              <a:t>Medical records </a:t>
            </a:r>
            <a:r>
              <a:rPr lang="en-US" sz="1200" b="1" dirty="0" smtClean="0">
                <a:solidFill>
                  <a:srgbClr val="FF0000"/>
                </a:solidFill>
                <a:latin typeface="Arial" pitchFamily="34" charset="0"/>
                <a:cs typeface="Arial" pitchFamily="34" charset="0"/>
              </a:rPr>
              <a:t>$50</a:t>
            </a:r>
          </a:p>
          <a:p>
            <a:pPr marL="171450" indent="-171450">
              <a:lnSpc>
                <a:spcPct val="150000"/>
              </a:lnSpc>
              <a:buFont typeface="Arial" pitchFamily="34" charset="0"/>
              <a:buChar char="•"/>
            </a:pPr>
            <a:r>
              <a:rPr lang="en-US" sz="1200" dirty="0" smtClean="0">
                <a:solidFill>
                  <a:srgbClr val="000000"/>
                </a:solidFill>
                <a:latin typeface="Arial" pitchFamily="34" charset="0"/>
                <a:cs typeface="Arial" pitchFamily="34" charset="0"/>
              </a:rPr>
              <a:t>Social Security numbers </a:t>
            </a:r>
            <a:r>
              <a:rPr lang="en-US" sz="1200" b="1" dirty="0" smtClean="0">
                <a:solidFill>
                  <a:srgbClr val="FF0000"/>
                </a:solidFill>
                <a:latin typeface="Arial" pitchFamily="34" charset="0"/>
                <a:cs typeface="Arial" pitchFamily="34" charset="0"/>
              </a:rPr>
              <a:t>$3</a:t>
            </a:r>
          </a:p>
          <a:p>
            <a:pPr marL="171450" indent="-171450">
              <a:lnSpc>
                <a:spcPct val="150000"/>
              </a:lnSpc>
              <a:buFont typeface="Arial" pitchFamily="34" charset="0"/>
              <a:buChar char="•"/>
            </a:pPr>
            <a:r>
              <a:rPr lang="en-US" sz="1200" dirty="0" smtClean="0">
                <a:solidFill>
                  <a:srgbClr val="000000"/>
                </a:solidFill>
                <a:latin typeface="Arial" pitchFamily="34" charset="0"/>
                <a:cs typeface="Arial" pitchFamily="34" charset="0"/>
              </a:rPr>
              <a:t>Credit </a:t>
            </a:r>
            <a:r>
              <a:rPr lang="en-US" sz="1200" dirty="0">
                <a:solidFill>
                  <a:srgbClr val="000000"/>
                </a:solidFill>
                <a:latin typeface="Arial" pitchFamily="34" charset="0"/>
                <a:cs typeface="Arial" pitchFamily="34" charset="0"/>
              </a:rPr>
              <a:t>C</a:t>
            </a:r>
            <a:r>
              <a:rPr lang="en-US" sz="1200" dirty="0" smtClean="0">
                <a:solidFill>
                  <a:srgbClr val="000000"/>
                </a:solidFill>
                <a:latin typeface="Arial" pitchFamily="34" charset="0"/>
                <a:cs typeface="Arial" pitchFamily="34" charset="0"/>
              </a:rPr>
              <a:t>ard information </a:t>
            </a:r>
            <a:r>
              <a:rPr lang="en-US" sz="1200" b="1" dirty="0" smtClean="0">
                <a:solidFill>
                  <a:srgbClr val="FF0000"/>
                </a:solidFill>
                <a:latin typeface="Arial" pitchFamily="34" charset="0"/>
                <a:cs typeface="Arial" pitchFamily="34" charset="0"/>
              </a:rPr>
              <a:t>$1.50</a:t>
            </a:r>
          </a:p>
          <a:p>
            <a:pPr marL="171450" indent="-171450">
              <a:lnSpc>
                <a:spcPct val="150000"/>
              </a:lnSpc>
              <a:buFont typeface="Arial" pitchFamily="34" charset="0"/>
              <a:buChar char="•"/>
            </a:pPr>
            <a:r>
              <a:rPr lang="en-US" sz="1200" dirty="0" smtClean="0">
                <a:solidFill>
                  <a:srgbClr val="000000"/>
                </a:solidFill>
                <a:latin typeface="Arial" pitchFamily="34" charset="0"/>
                <a:cs typeface="Arial" pitchFamily="34" charset="0"/>
              </a:rPr>
              <a:t>Date </a:t>
            </a:r>
            <a:r>
              <a:rPr lang="en-US" sz="1200" dirty="0">
                <a:solidFill>
                  <a:srgbClr val="000000"/>
                </a:solidFill>
                <a:latin typeface="Arial" pitchFamily="34" charset="0"/>
                <a:cs typeface="Arial" pitchFamily="34" charset="0"/>
              </a:rPr>
              <a:t>O</a:t>
            </a:r>
            <a:r>
              <a:rPr lang="en-US" sz="1200" dirty="0" smtClean="0">
                <a:solidFill>
                  <a:srgbClr val="000000"/>
                </a:solidFill>
                <a:latin typeface="Arial" pitchFamily="34" charset="0"/>
                <a:cs typeface="Arial" pitchFamily="34" charset="0"/>
              </a:rPr>
              <a:t>f </a:t>
            </a:r>
            <a:r>
              <a:rPr lang="en-US" sz="1200" dirty="0">
                <a:solidFill>
                  <a:srgbClr val="000000"/>
                </a:solidFill>
                <a:latin typeface="Arial" pitchFamily="34" charset="0"/>
                <a:cs typeface="Arial" pitchFamily="34" charset="0"/>
              </a:rPr>
              <a:t>B</a:t>
            </a:r>
            <a:r>
              <a:rPr lang="en-US" sz="1200" dirty="0" smtClean="0">
                <a:solidFill>
                  <a:srgbClr val="000000"/>
                </a:solidFill>
                <a:latin typeface="Arial" pitchFamily="34" charset="0"/>
                <a:cs typeface="Arial" pitchFamily="34" charset="0"/>
              </a:rPr>
              <a:t>irth </a:t>
            </a:r>
            <a:r>
              <a:rPr lang="en-US" sz="1200" b="1" dirty="0" smtClean="0">
                <a:solidFill>
                  <a:srgbClr val="FF0000"/>
                </a:solidFill>
                <a:latin typeface="Arial" pitchFamily="34" charset="0"/>
                <a:cs typeface="Arial" pitchFamily="34" charset="0"/>
              </a:rPr>
              <a:t>$3</a:t>
            </a:r>
          </a:p>
          <a:p>
            <a:pPr marL="171450" indent="-171450">
              <a:lnSpc>
                <a:spcPct val="150000"/>
              </a:lnSpc>
              <a:buFont typeface="Arial" pitchFamily="34" charset="0"/>
              <a:buChar char="•"/>
            </a:pPr>
            <a:r>
              <a:rPr lang="en-US" sz="1200" dirty="0">
                <a:solidFill>
                  <a:srgbClr val="000000"/>
                </a:solidFill>
                <a:latin typeface="Arial" pitchFamily="34" charset="0"/>
                <a:cs typeface="Arial" pitchFamily="34" charset="0"/>
              </a:rPr>
              <a:t>M</a:t>
            </a:r>
            <a:r>
              <a:rPr lang="en-US" sz="1200" dirty="0" smtClean="0">
                <a:solidFill>
                  <a:srgbClr val="000000"/>
                </a:solidFill>
                <a:latin typeface="Arial" pitchFamily="34" charset="0"/>
                <a:cs typeface="Arial" pitchFamily="34" charset="0"/>
              </a:rPr>
              <a:t>other's maiden name </a:t>
            </a:r>
            <a:r>
              <a:rPr lang="en-US" sz="1200" b="1" dirty="0" smtClean="0">
                <a:solidFill>
                  <a:srgbClr val="FF0000"/>
                </a:solidFill>
                <a:latin typeface="Arial" pitchFamily="34" charset="0"/>
                <a:cs typeface="Arial" pitchFamily="34" charset="0"/>
              </a:rPr>
              <a:t>$6</a:t>
            </a:r>
          </a:p>
          <a:p>
            <a:pPr marL="171450" indent="-171450">
              <a:lnSpc>
                <a:spcPct val="150000"/>
              </a:lnSpc>
              <a:buFont typeface="Arial" pitchFamily="34" charset="0"/>
              <a:buChar char="•"/>
            </a:pPr>
            <a:r>
              <a:rPr lang="en-US" sz="1200" dirty="0">
                <a:solidFill>
                  <a:srgbClr val="000000"/>
                </a:solidFill>
                <a:latin typeface="Arial" pitchFamily="34" charset="0"/>
                <a:cs typeface="Arial" pitchFamily="34" charset="0"/>
              </a:rPr>
              <a:t>B</a:t>
            </a:r>
            <a:r>
              <a:rPr lang="en-US" sz="1200" dirty="0" smtClean="0">
                <a:solidFill>
                  <a:srgbClr val="000000"/>
                </a:solidFill>
                <a:latin typeface="Arial" pitchFamily="34" charset="0"/>
                <a:cs typeface="Arial" pitchFamily="34" charset="0"/>
              </a:rPr>
              <a:t>ank accounts </a:t>
            </a:r>
            <a:r>
              <a:rPr lang="en-US" sz="1200" b="1" dirty="0" smtClean="0">
                <a:solidFill>
                  <a:srgbClr val="FF0000"/>
                </a:solidFill>
                <a:latin typeface="Arial" pitchFamily="34" charset="0"/>
                <a:cs typeface="Arial" pitchFamily="34" charset="0"/>
              </a:rPr>
              <a:t>$10 </a:t>
            </a:r>
            <a:r>
              <a:rPr lang="en-US" sz="1200" dirty="0" smtClean="0">
                <a:solidFill>
                  <a:srgbClr val="000000"/>
                </a:solidFill>
                <a:latin typeface="Arial" pitchFamily="34" charset="0"/>
                <a:cs typeface="Arial" pitchFamily="34" charset="0"/>
              </a:rPr>
              <a:t>to </a:t>
            </a:r>
            <a:r>
              <a:rPr lang="en-US" sz="1200" b="1" dirty="0" smtClean="0">
                <a:solidFill>
                  <a:srgbClr val="FF0000"/>
                </a:solidFill>
                <a:latin typeface="Arial" pitchFamily="34" charset="0"/>
                <a:cs typeface="Arial" pitchFamily="34" charset="0"/>
              </a:rPr>
              <a:t>$1,000</a:t>
            </a:r>
          </a:p>
          <a:p>
            <a:pPr marL="171450" indent="-171450">
              <a:lnSpc>
                <a:spcPct val="150000"/>
              </a:lnSpc>
              <a:buFont typeface="Arial" pitchFamily="34" charset="0"/>
              <a:buChar char="•"/>
            </a:pPr>
            <a:r>
              <a:rPr lang="en-US" sz="1200" dirty="0" smtClean="0">
                <a:solidFill>
                  <a:srgbClr val="000000"/>
                </a:solidFill>
                <a:latin typeface="Arial" pitchFamily="34" charset="0"/>
                <a:cs typeface="Arial" pitchFamily="34" charset="0"/>
              </a:rPr>
              <a:t>“Full identities” (date of birth, address, </a:t>
            </a:r>
          </a:p>
          <a:p>
            <a:pPr>
              <a:lnSpc>
                <a:spcPct val="150000"/>
              </a:lnSpc>
            </a:pPr>
            <a:r>
              <a:rPr lang="en-US" sz="1200" dirty="0" smtClean="0">
                <a:solidFill>
                  <a:srgbClr val="000000"/>
                </a:solidFill>
                <a:latin typeface="Arial" pitchFamily="34" charset="0"/>
                <a:cs typeface="Arial" pitchFamily="34" charset="0"/>
              </a:rPr>
              <a:t>    social security and telephone numbers)</a:t>
            </a:r>
          </a:p>
          <a:p>
            <a:pPr>
              <a:lnSpc>
                <a:spcPct val="150000"/>
              </a:lnSpc>
            </a:pPr>
            <a:r>
              <a:rPr lang="en-US" sz="1200" dirty="0" smtClean="0">
                <a:solidFill>
                  <a:srgbClr val="000000"/>
                </a:solidFill>
                <a:latin typeface="Arial" pitchFamily="34" charset="0"/>
                <a:cs typeface="Arial" pitchFamily="34" charset="0"/>
              </a:rPr>
              <a:t>    selling for between </a:t>
            </a:r>
            <a:r>
              <a:rPr lang="en-US" sz="1200" b="1" dirty="0" smtClean="0">
                <a:solidFill>
                  <a:srgbClr val="FF0000"/>
                </a:solidFill>
                <a:latin typeface="Arial" pitchFamily="34" charset="0"/>
                <a:cs typeface="Arial" pitchFamily="34" charset="0"/>
              </a:rPr>
              <a:t>$1</a:t>
            </a:r>
            <a:r>
              <a:rPr lang="en-US" sz="1200" dirty="0" smtClean="0">
                <a:solidFill>
                  <a:srgbClr val="000000"/>
                </a:solidFill>
                <a:latin typeface="Arial" pitchFamily="34" charset="0"/>
                <a:cs typeface="Arial" pitchFamily="34" charset="0"/>
              </a:rPr>
              <a:t> and </a:t>
            </a:r>
            <a:r>
              <a:rPr lang="en-US" sz="1200" b="1" dirty="0" smtClean="0">
                <a:solidFill>
                  <a:srgbClr val="FF0000"/>
                </a:solidFill>
                <a:latin typeface="Arial" pitchFamily="34" charset="0"/>
                <a:cs typeface="Arial" pitchFamily="34" charset="0"/>
              </a:rPr>
              <a:t>$15</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829" y="2653026"/>
            <a:ext cx="3058885" cy="24585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5876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3785652"/>
          </a:xfrm>
          <a:prstGeom prst="rect">
            <a:avLst/>
          </a:prstGeom>
          <a:noFill/>
        </p:spPr>
        <p:txBody>
          <a:bodyPr wrap="square" rtlCol="0">
            <a:spAutoFit/>
          </a:bodyPr>
          <a:lstStyle/>
          <a:p>
            <a:r>
              <a:rPr lang="en-US" sz="1200" b="1" dirty="0" err="1" smtClean="0">
                <a:solidFill>
                  <a:srgbClr val="000000"/>
                </a:solidFill>
                <a:latin typeface="Arial" pitchFamily="34" charset="0"/>
                <a:cs typeface="Arial" pitchFamily="34" charset="0"/>
              </a:rPr>
              <a:t>iBOX</a:t>
            </a:r>
            <a:r>
              <a:rPr lang="en-US" sz="1200" b="1" dirty="0" smtClean="0">
                <a:solidFill>
                  <a:srgbClr val="000000"/>
                </a:solidFill>
                <a:latin typeface="Arial" pitchFamily="34" charset="0"/>
                <a:cs typeface="Arial" pitchFamily="34" charset="0"/>
              </a:rPr>
              <a:t> Team: </a:t>
            </a:r>
          </a:p>
          <a:p>
            <a:endParaRPr lang="en-US" sz="1200" dirty="0" smtClean="0">
              <a:solidFill>
                <a:srgbClr val="000000"/>
              </a:solidFill>
              <a:latin typeface="Arial" pitchFamily="34" charset="0"/>
              <a:cs typeface="Arial" pitchFamily="34" charset="0"/>
            </a:endParaRPr>
          </a:p>
          <a:p>
            <a:r>
              <a:rPr lang="en-US" sz="1200" b="1" i="1" dirty="0" smtClean="0">
                <a:latin typeface="Arial" pitchFamily="34" charset="0"/>
                <a:cs typeface="Arial" pitchFamily="34" charset="0"/>
              </a:rPr>
              <a:t>Nicolas Hammond </a:t>
            </a:r>
            <a:r>
              <a:rPr lang="en-US" sz="1200" dirty="0" smtClean="0">
                <a:solidFill>
                  <a:srgbClr val="000000"/>
                </a:solidFill>
                <a:latin typeface="Arial" pitchFamily="34" charset="0"/>
                <a:cs typeface="Arial" pitchFamily="34" charset="0"/>
              </a:rPr>
              <a:t>has over 20 years of experience in the Internet security and software development. Nicolas set up security of the first Internet bank and conducted the first-ever online transaction. Mr. Hammond currently holds two patents in computer security. Nicolas graduated from Cambridge University, UK with bachelor degree in Mathematics and Masters Degree in computer Science. Nicolas wrote a book “How to solve a Rubik’s Cube in 37 seconds”, published 1981. </a:t>
            </a:r>
          </a:p>
          <a:p>
            <a:pPr marL="228600" indent="-228600">
              <a:buAutoNum type="arabicPeriod"/>
            </a:pPr>
            <a:endParaRPr lang="en-US" sz="1200" dirty="0" smtClean="0">
              <a:solidFill>
                <a:srgbClr val="000000"/>
              </a:solidFill>
              <a:latin typeface="Arial" pitchFamily="34" charset="0"/>
              <a:cs typeface="Arial" pitchFamily="34" charset="0"/>
            </a:endParaRPr>
          </a:p>
          <a:p>
            <a:r>
              <a:rPr lang="en-US" sz="1200" b="1" i="1" dirty="0" err="1" smtClean="0">
                <a:latin typeface="Arial" pitchFamily="34" charset="0"/>
                <a:cs typeface="Arial" pitchFamily="34" charset="0"/>
              </a:rPr>
              <a:t>Evgenia</a:t>
            </a:r>
            <a:r>
              <a:rPr lang="en-US" sz="1200" b="1" i="1" dirty="0" smtClean="0">
                <a:latin typeface="Arial" pitchFamily="34" charset="0"/>
                <a:cs typeface="Arial" pitchFamily="34" charset="0"/>
              </a:rPr>
              <a:t> </a:t>
            </a:r>
            <a:r>
              <a:rPr lang="en-US" sz="1200" b="1" i="1" dirty="0" err="1" smtClean="0">
                <a:latin typeface="Arial" pitchFamily="34" charset="0"/>
                <a:cs typeface="Arial" pitchFamily="34" charset="0"/>
              </a:rPr>
              <a:t>Shostak</a:t>
            </a:r>
            <a:r>
              <a:rPr lang="en-US" sz="1200" b="1" i="1" dirty="0" smtClean="0">
                <a:latin typeface="Arial" pitchFamily="34" charset="0"/>
                <a:cs typeface="Arial" pitchFamily="34" charset="0"/>
              </a:rPr>
              <a:t> </a:t>
            </a:r>
            <a:r>
              <a:rPr lang="en-US" sz="1200" dirty="0" smtClean="0">
                <a:solidFill>
                  <a:srgbClr val="000000"/>
                </a:solidFill>
                <a:latin typeface="Arial" pitchFamily="34" charset="0"/>
                <a:cs typeface="Arial" pitchFamily="34" charset="0"/>
              </a:rPr>
              <a:t>is one of the key members of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team. She has a background in development of large software systems implementing complex mathematical calculations. </a:t>
            </a:r>
            <a:r>
              <a:rPr lang="en-US" sz="1200" dirty="0" err="1" smtClean="0">
                <a:solidFill>
                  <a:srgbClr val="000000"/>
                </a:solidFill>
                <a:latin typeface="Arial" pitchFamily="34" charset="0"/>
                <a:cs typeface="Arial" pitchFamily="34" charset="0"/>
              </a:rPr>
              <a:t>Evgenia</a:t>
            </a:r>
            <a:r>
              <a:rPr lang="en-US" sz="1200" dirty="0" smtClean="0">
                <a:solidFill>
                  <a:srgbClr val="000000"/>
                </a:solidFill>
                <a:latin typeface="Arial" pitchFamily="34" charset="0"/>
                <a:cs typeface="Arial" pitchFamily="34" charset="0"/>
              </a:rPr>
              <a:t> graduated from Belarus State University of informatics, BSUIR, Belarus, Minsk with a Bachelor Degree in Computer Science. </a:t>
            </a:r>
          </a:p>
          <a:p>
            <a:endParaRPr lang="en-US" sz="1200" dirty="0" smtClean="0">
              <a:solidFill>
                <a:srgbClr val="000000"/>
              </a:solidFill>
              <a:latin typeface="Arial" pitchFamily="34" charset="0"/>
              <a:cs typeface="Arial" pitchFamily="34" charset="0"/>
            </a:endParaRPr>
          </a:p>
          <a:p>
            <a:r>
              <a:rPr lang="en-US" sz="1200" b="1" i="1" dirty="0" err="1" smtClean="0">
                <a:latin typeface="Arial" pitchFamily="34" charset="0"/>
                <a:cs typeface="Arial" pitchFamily="34" charset="0"/>
              </a:rPr>
              <a:t>Ayush</a:t>
            </a:r>
            <a:r>
              <a:rPr lang="en-US" sz="1200" b="1" i="1" dirty="0" smtClean="0">
                <a:latin typeface="Arial" pitchFamily="34" charset="0"/>
                <a:cs typeface="Arial" pitchFamily="34" charset="0"/>
              </a:rPr>
              <a:t> </a:t>
            </a:r>
            <a:r>
              <a:rPr lang="en-US" sz="1200" b="1" i="1" dirty="0" err="1" smtClean="0">
                <a:latin typeface="Arial" pitchFamily="34" charset="0"/>
                <a:cs typeface="Arial" pitchFamily="34" charset="0"/>
              </a:rPr>
              <a:t>Shrestha</a:t>
            </a:r>
            <a:r>
              <a:rPr lang="en-US" sz="1200" b="1" i="1" dirty="0" smtClean="0">
                <a:latin typeface="Arial" pitchFamily="34" charset="0"/>
                <a:cs typeface="Arial" pitchFamily="34" charset="0"/>
              </a:rPr>
              <a:t> </a:t>
            </a:r>
            <a:r>
              <a:rPr lang="en-US" sz="1200" dirty="0" smtClean="0">
                <a:solidFill>
                  <a:srgbClr val="000000"/>
                </a:solidFill>
                <a:latin typeface="Arial" pitchFamily="34" charset="0"/>
                <a:cs typeface="Arial" pitchFamily="34" charset="0"/>
              </a:rPr>
              <a:t>is an experienced software engineer. </a:t>
            </a:r>
            <a:r>
              <a:rPr lang="en-US" sz="1200" dirty="0" err="1" smtClean="0">
                <a:solidFill>
                  <a:srgbClr val="000000"/>
                </a:solidFill>
                <a:latin typeface="Arial" pitchFamily="34" charset="0"/>
                <a:cs typeface="Arial" pitchFamily="34" charset="0"/>
              </a:rPr>
              <a:t>Ayush</a:t>
            </a:r>
            <a:r>
              <a:rPr lang="en-US" sz="1200" dirty="0" smtClean="0">
                <a:solidFill>
                  <a:srgbClr val="000000"/>
                </a:solidFill>
                <a:latin typeface="Arial" pitchFamily="34" charset="0"/>
                <a:cs typeface="Arial" pitchFamily="34" charset="0"/>
              </a:rPr>
              <a:t> has been a valuable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team member as a Software developer. He specialized on open source software customization. He is currently in his final year of PhD program in Computer Science from Georgia State University.</a:t>
            </a:r>
          </a:p>
          <a:p>
            <a:r>
              <a:rPr lang="en-US" sz="1200" dirty="0" smtClean="0">
                <a:solidFill>
                  <a:srgbClr val="000000"/>
                </a:solidFill>
                <a:latin typeface="Arial" pitchFamily="34" charset="0"/>
                <a:cs typeface="Arial" pitchFamily="34" charset="0"/>
              </a:rPr>
              <a:t> </a:t>
            </a:r>
          </a:p>
          <a:p>
            <a:r>
              <a:rPr lang="en-US" sz="1200" b="1" i="1" dirty="0" err="1" smtClean="0">
                <a:latin typeface="Arial" pitchFamily="34" charset="0"/>
                <a:cs typeface="Arial" pitchFamily="34" charset="0"/>
              </a:rPr>
              <a:t>Ankur</a:t>
            </a:r>
            <a:r>
              <a:rPr lang="en-US" sz="1200" b="1" i="1" dirty="0" smtClean="0">
                <a:latin typeface="Arial" pitchFamily="34" charset="0"/>
                <a:cs typeface="Arial" pitchFamily="34" charset="0"/>
              </a:rPr>
              <a:t> Dongle </a:t>
            </a:r>
            <a:r>
              <a:rPr lang="en-US" sz="1200" dirty="0" smtClean="0">
                <a:solidFill>
                  <a:srgbClr val="000000"/>
                </a:solidFill>
                <a:latin typeface="Arial" pitchFamily="34" charset="0"/>
                <a:cs typeface="Arial" pitchFamily="34" charset="0"/>
              </a:rPr>
              <a:t>during his 9-month internship with the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team has greatly influenced the product, as presently constituted. </a:t>
            </a:r>
            <a:r>
              <a:rPr lang="en-US" sz="1200" dirty="0" err="1" smtClean="0">
                <a:solidFill>
                  <a:srgbClr val="000000"/>
                </a:solidFill>
                <a:latin typeface="Arial" pitchFamily="34" charset="0"/>
                <a:cs typeface="Arial" pitchFamily="34" charset="0"/>
              </a:rPr>
              <a:t>Ankur</a:t>
            </a:r>
            <a:r>
              <a:rPr lang="en-US" sz="1200" dirty="0" smtClean="0">
                <a:solidFill>
                  <a:srgbClr val="000000"/>
                </a:solidFill>
                <a:latin typeface="Arial" pitchFamily="34" charset="0"/>
                <a:cs typeface="Arial" pitchFamily="34" charset="0"/>
              </a:rPr>
              <a:t> graduated with a Masters Degree in Computer Science form University of Florida. Currently </a:t>
            </a:r>
            <a:r>
              <a:rPr lang="en-US" sz="1200" dirty="0" err="1" smtClean="0">
                <a:solidFill>
                  <a:srgbClr val="000000"/>
                </a:solidFill>
                <a:latin typeface="Arial" pitchFamily="34" charset="0"/>
                <a:cs typeface="Arial" pitchFamily="34" charset="0"/>
              </a:rPr>
              <a:t>Ankur</a:t>
            </a:r>
            <a:r>
              <a:rPr lang="en-US" sz="1200" dirty="0" smtClean="0">
                <a:solidFill>
                  <a:srgbClr val="000000"/>
                </a:solidFill>
                <a:latin typeface="Arial" pitchFamily="34" charset="0"/>
                <a:cs typeface="Arial" pitchFamily="34" charset="0"/>
              </a:rPr>
              <a:t> works for Microsoft as a Software Developer. </a:t>
            </a:r>
            <a:endParaRPr lang="en-US" sz="1200" dirty="0">
              <a:solidFill>
                <a:srgbClr val="000000"/>
              </a:solidFill>
              <a:latin typeface="Arial" pitchFamily="34" charset="0"/>
              <a:cs typeface="Arial" pitchFamily="34" charset="0"/>
            </a:endParaRPr>
          </a:p>
        </p:txBody>
      </p:sp>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Software Development Expertise </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09835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8187"/>
            <a:ext cx="9143388" cy="7076187"/>
          </a:xfrm>
          <a:prstGeom prst="rect">
            <a:avLst/>
          </a:prstGeom>
        </p:spPr>
      </p:pic>
      <p:sp>
        <p:nvSpPr>
          <p:cNvPr id="6" name="TextBox 5"/>
          <p:cNvSpPr txBox="1"/>
          <p:nvPr/>
        </p:nvSpPr>
        <p:spPr>
          <a:xfrm>
            <a:off x="1752600" y="457200"/>
            <a:ext cx="7086600" cy="1384995"/>
          </a:xfrm>
          <a:prstGeom prst="rect">
            <a:avLst/>
          </a:prstGeom>
          <a:noFill/>
        </p:spPr>
        <p:txBody>
          <a:bodyPr wrap="square" rtlCol="0">
            <a:spAutoFit/>
          </a:bodyPr>
          <a:lstStyle/>
          <a:p>
            <a:r>
              <a:rPr lang="en-US" sz="1200" dirty="0" smtClean="0">
                <a:solidFill>
                  <a:srgbClr val="000000"/>
                </a:solidFill>
                <a:latin typeface="Arial" pitchFamily="34" charset="0"/>
                <a:cs typeface="Arial" pitchFamily="34" charset="0"/>
              </a:rPr>
              <a:t>Products already developed</a:t>
            </a:r>
          </a:p>
          <a:p>
            <a:endParaRPr lang="en-US" sz="1200" dirty="0" smtClean="0">
              <a:solidFill>
                <a:srgbClr val="000000"/>
              </a:solidFill>
              <a:latin typeface="Arial" pitchFamily="34" charset="0"/>
              <a:cs typeface="Arial" pitchFamily="34" charset="0"/>
            </a:endParaRPr>
          </a:p>
          <a:p>
            <a:r>
              <a:rPr lang="en-US" sz="1200" b="1" dirty="0" err="1" smtClean="0">
                <a:solidFill>
                  <a:srgbClr val="000000"/>
                </a:solidFill>
                <a:latin typeface="Arial" pitchFamily="34" charset="0"/>
                <a:cs typeface="Arial" pitchFamily="34" charset="0"/>
              </a:rPr>
              <a:t>iBOX</a:t>
            </a:r>
            <a:r>
              <a:rPr lang="en-US" sz="1200" b="1" dirty="0" smtClean="0">
                <a:solidFill>
                  <a:srgbClr val="000000"/>
                </a:solidFill>
                <a:latin typeface="Arial" pitchFamily="34" charset="0"/>
                <a:cs typeface="Arial" pitchFamily="34" charset="0"/>
              </a:rPr>
              <a:t> computer on a stick</a:t>
            </a:r>
            <a:r>
              <a:rPr lang="en-US" sz="1200" dirty="0" smtClean="0">
                <a:solidFill>
                  <a:srgbClr val="000000"/>
                </a:solidFill>
                <a:latin typeface="Arial" pitchFamily="34" charset="0"/>
                <a:cs typeface="Arial" pitchFamily="34" charset="0"/>
              </a:rPr>
              <a:t> helps to create a highly secure and private environment on any Mac or Windows computer. It is small, fast, and easy to use. Plug and Play!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is a platform with many customizable levels of security and privacy. It could be a banking center, a wallet, or even a mailbox and all of it at your fingertips anywhere you go. SWOT analysis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computer on a stick</a:t>
            </a:r>
          </a:p>
          <a:p>
            <a:endParaRPr lang="en-US" sz="1200" dirty="0"/>
          </a:p>
        </p:txBody>
      </p:sp>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Key Investment Considerations </a:t>
            </a:r>
            <a:endParaRPr lang="en-US" dirty="0">
              <a:solidFill>
                <a:schemeClr val="bg1"/>
              </a:solidFill>
              <a:latin typeface="Arial" pitchFamily="34" charset="0"/>
              <a:cs typeface="Arial" pitchFamily="34" charset="0"/>
            </a:endParaRPr>
          </a:p>
        </p:txBody>
      </p:sp>
      <p:grpSp>
        <p:nvGrpSpPr>
          <p:cNvPr id="9" name="Group 8"/>
          <p:cNvGrpSpPr/>
          <p:nvPr/>
        </p:nvGrpSpPr>
        <p:grpSpPr>
          <a:xfrm>
            <a:off x="2242456" y="2666997"/>
            <a:ext cx="2362200" cy="227643"/>
            <a:chOff x="5085594" y="22861"/>
            <a:chExt cx="2661330" cy="738314"/>
          </a:xfrm>
          <a:scene3d>
            <a:camera prst="orthographicFront">
              <a:rot lat="0" lon="0" rev="0"/>
            </a:camera>
            <a:lightRig rig="balanced" dir="t">
              <a:rot lat="0" lon="0" rev="8700000"/>
            </a:lightRig>
          </a:scene3d>
        </p:grpSpPr>
        <p:sp>
          <p:nvSpPr>
            <p:cNvPr id="10" name="Rectangle 9"/>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11" name="Rectangle 10"/>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a:solidFill>
                    <a:srgbClr val="002060"/>
                  </a:solidFill>
                </a:rPr>
                <a:t>Strength</a:t>
              </a:r>
              <a:endParaRPr lang="en-US" sz="1300" kern="1200" dirty="0">
                <a:solidFill>
                  <a:srgbClr val="002060"/>
                </a:solidFill>
                <a:latin typeface="Gill Sans MT" pitchFamily="34" charset="0"/>
              </a:endParaRPr>
            </a:p>
          </p:txBody>
        </p:sp>
      </p:grpSp>
      <p:grpSp>
        <p:nvGrpSpPr>
          <p:cNvPr id="12" name="Group 11"/>
          <p:cNvGrpSpPr/>
          <p:nvPr/>
        </p:nvGrpSpPr>
        <p:grpSpPr>
          <a:xfrm>
            <a:off x="2242455" y="2901761"/>
            <a:ext cx="2362201" cy="1365438"/>
            <a:chOff x="5085594" y="22861"/>
            <a:chExt cx="2661330" cy="738314"/>
          </a:xfrm>
        </p:grpSpPr>
        <p:sp>
          <p:nvSpPr>
            <p:cNvPr id="13" name="Rectangle 12"/>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14" name="Rectangle 13"/>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marR="0" lvl="0" indent="-171450">
                <a:spcBef>
                  <a:spcPts val="0"/>
                </a:spcBef>
                <a:spcAft>
                  <a:spcPts val="0"/>
                </a:spcAft>
                <a:buFont typeface="Arial" pitchFamily="34" charset="0"/>
                <a:buChar char="•"/>
              </a:pPr>
              <a:r>
                <a:rPr lang="en-US" sz="1000" dirty="0"/>
                <a:t>Portable </a:t>
              </a:r>
            </a:p>
            <a:p>
              <a:pPr marL="171450" marR="0" lvl="0" indent="-171450">
                <a:spcBef>
                  <a:spcPts val="0"/>
                </a:spcBef>
                <a:spcAft>
                  <a:spcPts val="0"/>
                </a:spcAft>
                <a:buFont typeface="Arial" pitchFamily="34" charset="0"/>
                <a:buChar char="•"/>
              </a:pPr>
              <a:r>
                <a:rPr lang="en-US" sz="1000" dirty="0"/>
                <a:t>Light (easily downloadable)</a:t>
              </a:r>
            </a:p>
            <a:p>
              <a:pPr marL="171450" marR="0" lvl="0" indent="-171450">
                <a:spcBef>
                  <a:spcPts val="0"/>
                </a:spcBef>
                <a:spcAft>
                  <a:spcPts val="0"/>
                </a:spcAft>
                <a:buFont typeface="Arial" pitchFamily="34" charset="0"/>
                <a:buChar char="•"/>
              </a:pPr>
              <a:r>
                <a:rPr lang="en-US" sz="1000" dirty="0"/>
                <a:t>Fast</a:t>
              </a:r>
            </a:p>
            <a:p>
              <a:pPr marL="171450" marR="0" lvl="0" indent="-171450">
                <a:spcBef>
                  <a:spcPts val="0"/>
                </a:spcBef>
                <a:spcAft>
                  <a:spcPts val="0"/>
                </a:spcAft>
                <a:buFont typeface="Arial" pitchFamily="34" charset="0"/>
                <a:buChar char="•"/>
              </a:pPr>
              <a:r>
                <a:rPr lang="en-US" sz="1000" dirty="0"/>
                <a:t>Highly customizable for any environment </a:t>
              </a:r>
            </a:p>
            <a:p>
              <a:pPr marL="171450" marR="0" lvl="0" indent="-171450">
                <a:spcBef>
                  <a:spcPts val="0"/>
                </a:spcBef>
                <a:spcAft>
                  <a:spcPts val="0"/>
                </a:spcAft>
                <a:buFont typeface="Arial" pitchFamily="34" charset="0"/>
                <a:buChar char="•"/>
              </a:pPr>
              <a:r>
                <a:rPr lang="en-US" sz="1000" dirty="0"/>
                <a:t>Provides more private and secure environment</a:t>
              </a:r>
            </a:p>
            <a:p>
              <a:pPr marL="171450" marR="0" lvl="0" indent="-171450">
                <a:spcBef>
                  <a:spcPts val="0"/>
                </a:spcBef>
                <a:spcAft>
                  <a:spcPts val="0"/>
                </a:spcAft>
                <a:buFont typeface="Arial" pitchFamily="34" charset="0"/>
                <a:buChar char="•"/>
              </a:pPr>
              <a:r>
                <a:rPr lang="en-US" sz="1000" dirty="0"/>
                <a:t>Utilizing strength above could integrated in other software solutions</a:t>
              </a:r>
              <a:endParaRPr lang="en-US" sz="1000" dirty="0">
                <a:ea typeface="Cambria"/>
                <a:cs typeface="Times New Roman"/>
              </a:endParaRPr>
            </a:p>
          </p:txBody>
        </p:sp>
      </p:grpSp>
      <p:grpSp>
        <p:nvGrpSpPr>
          <p:cNvPr id="15" name="Group 14"/>
          <p:cNvGrpSpPr/>
          <p:nvPr/>
        </p:nvGrpSpPr>
        <p:grpSpPr>
          <a:xfrm>
            <a:off x="4648200" y="2666997"/>
            <a:ext cx="2362200" cy="227643"/>
            <a:chOff x="5085594" y="22861"/>
            <a:chExt cx="2661330" cy="738314"/>
          </a:xfrm>
          <a:scene3d>
            <a:camera prst="orthographicFront">
              <a:rot lat="0" lon="0" rev="0"/>
            </a:camera>
            <a:lightRig rig="balanced" dir="t">
              <a:rot lat="0" lon="0" rev="8700000"/>
            </a:lightRig>
          </a:scene3d>
        </p:grpSpPr>
        <p:sp>
          <p:nvSpPr>
            <p:cNvPr id="16" name="Rectangle 15"/>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17" name="Rectangle 16"/>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Weaknesses</a:t>
              </a:r>
              <a:endParaRPr lang="en-US" sz="1300" kern="1200" dirty="0">
                <a:solidFill>
                  <a:srgbClr val="002060"/>
                </a:solidFill>
                <a:latin typeface="Gill Sans MT" pitchFamily="34" charset="0"/>
              </a:endParaRPr>
            </a:p>
          </p:txBody>
        </p:sp>
      </p:grpSp>
      <p:grpSp>
        <p:nvGrpSpPr>
          <p:cNvPr id="18" name="Group 17"/>
          <p:cNvGrpSpPr/>
          <p:nvPr/>
        </p:nvGrpSpPr>
        <p:grpSpPr>
          <a:xfrm>
            <a:off x="4648199" y="2895598"/>
            <a:ext cx="2362201" cy="1371602"/>
            <a:chOff x="5085594" y="22861"/>
            <a:chExt cx="2661330" cy="738314"/>
          </a:xfrm>
        </p:grpSpPr>
        <p:sp>
          <p:nvSpPr>
            <p:cNvPr id="19" name="Rectangle 18"/>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20" name="Rectangle 19"/>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marR="0" lvl="0" indent="-171450">
                <a:spcBef>
                  <a:spcPts val="0"/>
                </a:spcBef>
                <a:spcAft>
                  <a:spcPts val="0"/>
                </a:spcAft>
                <a:buFont typeface="Arial" pitchFamily="34" charset="0"/>
                <a:buChar char="•"/>
              </a:pPr>
              <a:r>
                <a:rPr lang="en-US" sz="1000" dirty="0"/>
                <a:t>Difficult to market</a:t>
              </a:r>
            </a:p>
            <a:p>
              <a:pPr marL="171450" marR="0" lvl="0" indent="-171450">
                <a:spcBef>
                  <a:spcPts val="0"/>
                </a:spcBef>
                <a:spcAft>
                  <a:spcPts val="0"/>
                </a:spcAft>
                <a:buFont typeface="Arial" pitchFamily="34" charset="0"/>
                <a:buChar char="•"/>
              </a:pPr>
              <a:r>
                <a:rPr lang="en-US" sz="1000" dirty="0"/>
                <a:t>Keeping up with constantly evolving cyber threats </a:t>
              </a:r>
              <a:endParaRPr lang="en-US" sz="1000" dirty="0">
                <a:latin typeface="Cambria"/>
                <a:ea typeface="Cambria"/>
                <a:cs typeface="Times New Roman"/>
              </a:endParaRPr>
            </a:p>
          </p:txBody>
        </p:sp>
      </p:grpSp>
      <p:grpSp>
        <p:nvGrpSpPr>
          <p:cNvPr id="21" name="Group 20"/>
          <p:cNvGrpSpPr/>
          <p:nvPr/>
        </p:nvGrpSpPr>
        <p:grpSpPr>
          <a:xfrm>
            <a:off x="2242456" y="4267198"/>
            <a:ext cx="2362200" cy="227643"/>
            <a:chOff x="5085594" y="22861"/>
            <a:chExt cx="2661330" cy="738314"/>
          </a:xfrm>
          <a:scene3d>
            <a:camera prst="orthographicFront">
              <a:rot lat="0" lon="0" rev="0"/>
            </a:camera>
            <a:lightRig rig="balanced" dir="t">
              <a:rot lat="0" lon="0" rev="8700000"/>
            </a:lightRig>
          </a:scene3d>
        </p:grpSpPr>
        <p:sp>
          <p:nvSpPr>
            <p:cNvPr id="22" name="Rectangle 21"/>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23" name="Rectangle 22"/>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Opportunities</a:t>
              </a:r>
              <a:endParaRPr lang="en-US" sz="1300" kern="1200" dirty="0">
                <a:solidFill>
                  <a:srgbClr val="002060"/>
                </a:solidFill>
                <a:latin typeface="Gill Sans MT" pitchFamily="34" charset="0"/>
              </a:endParaRPr>
            </a:p>
          </p:txBody>
        </p:sp>
      </p:grpSp>
      <p:grpSp>
        <p:nvGrpSpPr>
          <p:cNvPr id="24" name="Group 23"/>
          <p:cNvGrpSpPr/>
          <p:nvPr/>
        </p:nvGrpSpPr>
        <p:grpSpPr>
          <a:xfrm>
            <a:off x="2242455" y="4501963"/>
            <a:ext cx="2362201" cy="755836"/>
            <a:chOff x="5085594" y="22861"/>
            <a:chExt cx="2661330" cy="738314"/>
          </a:xfrm>
        </p:grpSpPr>
        <p:sp>
          <p:nvSpPr>
            <p:cNvPr id="25" name="Rectangle 24"/>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marR="0" lvl="0" indent="-171450">
                <a:spcBef>
                  <a:spcPts val="0"/>
                </a:spcBef>
                <a:spcAft>
                  <a:spcPts val="0"/>
                </a:spcAft>
                <a:buFont typeface="Arial" pitchFamily="34" charset="0"/>
                <a:buChar char="•"/>
              </a:pPr>
              <a:r>
                <a:rPr lang="en-US" sz="1000" dirty="0"/>
                <a:t>Lower the cost for developers </a:t>
              </a:r>
            </a:p>
            <a:p>
              <a:pPr marL="171450" marR="0" lvl="0" indent="-171450">
                <a:spcBef>
                  <a:spcPts val="0"/>
                </a:spcBef>
                <a:spcAft>
                  <a:spcPts val="0"/>
                </a:spcAft>
                <a:buFont typeface="Arial" pitchFamily="34" charset="0"/>
                <a:buChar char="•"/>
              </a:pPr>
              <a:r>
                <a:rPr lang="en-US" sz="1000" dirty="0"/>
                <a:t>Increase the value of the end product </a:t>
              </a:r>
            </a:p>
            <a:p>
              <a:pPr marL="171450" marR="0" lvl="0" indent="-171450">
                <a:spcBef>
                  <a:spcPts val="0"/>
                </a:spcBef>
                <a:spcAft>
                  <a:spcPts val="0"/>
                </a:spcAft>
                <a:buFont typeface="Arial" pitchFamily="34" charset="0"/>
                <a:buChar char="•"/>
              </a:pPr>
              <a:r>
                <a:rPr lang="en-US" sz="1000" dirty="0"/>
                <a:t>Creates platform with more secure and private environment </a:t>
              </a:r>
            </a:p>
          </p:txBody>
        </p:sp>
      </p:grpSp>
      <p:grpSp>
        <p:nvGrpSpPr>
          <p:cNvPr id="27" name="Group 26"/>
          <p:cNvGrpSpPr/>
          <p:nvPr/>
        </p:nvGrpSpPr>
        <p:grpSpPr>
          <a:xfrm>
            <a:off x="4648200" y="4267198"/>
            <a:ext cx="2362200" cy="227643"/>
            <a:chOff x="5085594" y="22861"/>
            <a:chExt cx="2661330" cy="738314"/>
          </a:xfrm>
          <a:scene3d>
            <a:camera prst="orthographicFront">
              <a:rot lat="0" lon="0" rev="0"/>
            </a:camera>
            <a:lightRig rig="balanced" dir="t">
              <a:rot lat="0" lon="0" rev="8700000"/>
            </a:lightRig>
          </a:scene3d>
        </p:grpSpPr>
        <p:sp>
          <p:nvSpPr>
            <p:cNvPr id="28" name="Rectangle 27"/>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29" name="Rectangle 28"/>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Threats</a:t>
              </a:r>
              <a:endParaRPr lang="en-US" sz="1300" kern="1200" dirty="0">
                <a:solidFill>
                  <a:srgbClr val="002060"/>
                </a:solidFill>
                <a:latin typeface="Gill Sans MT" pitchFamily="34" charset="0"/>
              </a:endParaRPr>
            </a:p>
          </p:txBody>
        </p:sp>
      </p:grpSp>
      <p:grpSp>
        <p:nvGrpSpPr>
          <p:cNvPr id="30" name="Group 29"/>
          <p:cNvGrpSpPr/>
          <p:nvPr/>
        </p:nvGrpSpPr>
        <p:grpSpPr>
          <a:xfrm>
            <a:off x="4648199" y="4495800"/>
            <a:ext cx="2362201" cy="762000"/>
            <a:chOff x="5085594" y="22861"/>
            <a:chExt cx="2661330" cy="738314"/>
          </a:xfrm>
        </p:grpSpPr>
        <p:sp>
          <p:nvSpPr>
            <p:cNvPr id="31" name="Rectangle 30"/>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32" name="Rectangle 31"/>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indent="-171450">
                <a:buFont typeface="Arial" pitchFamily="34" charset="0"/>
                <a:buChar char="•"/>
              </a:pPr>
              <a:r>
                <a:rPr lang="en-US" sz="1000" dirty="0"/>
                <a:t>The concept of </a:t>
              </a:r>
              <a:r>
                <a:rPr lang="en-US" sz="1000" dirty="0" err="1"/>
                <a:t>iBOX</a:t>
              </a:r>
              <a:r>
                <a:rPr lang="en-US" sz="1000" dirty="0"/>
                <a:t> could be replicated by </a:t>
              </a:r>
              <a:r>
                <a:rPr lang="en-US" sz="1000" dirty="0" smtClean="0"/>
                <a:t>a bigger </a:t>
              </a:r>
              <a:r>
                <a:rPr lang="en-US" sz="1000" dirty="0"/>
                <a:t>company</a:t>
              </a:r>
              <a:endParaRPr lang="en-US" sz="1000" dirty="0">
                <a:ea typeface="Cambria"/>
                <a:cs typeface="Times New Roman"/>
              </a:endParaRPr>
            </a:p>
            <a:p>
              <a:pPr marL="171450" marR="0" lvl="0" indent="-171450">
                <a:spcBef>
                  <a:spcPts val="0"/>
                </a:spcBef>
                <a:spcAft>
                  <a:spcPts val="0"/>
                </a:spcAft>
                <a:buFont typeface="Arial" pitchFamily="34" charset="0"/>
                <a:buChar char="•"/>
              </a:pPr>
              <a:endParaRPr lang="en-US" sz="1200" dirty="0">
                <a:latin typeface="Cambria"/>
                <a:ea typeface="Cambria"/>
                <a:cs typeface="Times New Roman"/>
              </a:endParaRP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829" y="1655002"/>
            <a:ext cx="1779713" cy="1011995"/>
          </a:xfrm>
          <a:prstGeom prst="rect">
            <a:avLst/>
          </a:prstGeom>
        </p:spPr>
      </p:pic>
      <p:sp>
        <p:nvSpPr>
          <p:cNvPr id="2" name="TextBox 1"/>
          <p:cNvSpPr txBox="1"/>
          <p:nvPr/>
        </p:nvSpPr>
        <p:spPr>
          <a:xfrm>
            <a:off x="3352800" y="1655002"/>
            <a:ext cx="2590800" cy="30777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b="1" u="sng" dirty="0" err="1">
                <a:hlinkClick r:id="rId4"/>
              </a:rPr>
              <a:t>iBOX</a:t>
            </a:r>
            <a:r>
              <a:rPr lang="en-US" sz="1400" b="1" u="sng" dirty="0">
                <a:hlinkClick r:id="rId4"/>
              </a:rPr>
              <a:t> computer on a stick video</a:t>
            </a:r>
            <a:endParaRPr lang="en-US" sz="1400" b="1" u="sng" dirty="0"/>
          </a:p>
        </p:txBody>
      </p:sp>
    </p:spTree>
    <p:extLst>
      <p:ext uri="{BB962C8B-B14F-4D97-AF65-F5344CB8AC3E}">
        <p14:creationId xmlns:p14="http://schemas.microsoft.com/office/powerpoint/2010/main" val="212026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 y="-218188"/>
            <a:ext cx="9143388" cy="7076187"/>
          </a:xfrm>
          <a:prstGeom prst="rect">
            <a:avLst/>
          </a:prstGeom>
        </p:spPr>
      </p:pic>
      <p:sp>
        <p:nvSpPr>
          <p:cNvPr id="6" name="TextBox 5"/>
          <p:cNvSpPr txBox="1"/>
          <p:nvPr/>
        </p:nvSpPr>
        <p:spPr>
          <a:xfrm>
            <a:off x="1752600" y="457200"/>
            <a:ext cx="7086600" cy="1754326"/>
          </a:xfrm>
          <a:prstGeom prst="rect">
            <a:avLst/>
          </a:prstGeom>
          <a:noFill/>
        </p:spPr>
        <p:txBody>
          <a:bodyPr wrap="square" rtlCol="0">
            <a:spAutoFit/>
          </a:bodyPr>
          <a:lstStyle/>
          <a:p>
            <a:r>
              <a:rPr lang="en-US" sz="1200" dirty="0" smtClean="0">
                <a:solidFill>
                  <a:srgbClr val="000000"/>
                </a:solidFill>
                <a:latin typeface="Arial" pitchFamily="34" charset="0"/>
                <a:cs typeface="Arial" pitchFamily="34" charset="0"/>
              </a:rPr>
              <a:t>Products already developed</a:t>
            </a:r>
          </a:p>
          <a:p>
            <a:endParaRPr lang="en-US" sz="1200" dirty="0" smtClean="0">
              <a:solidFill>
                <a:srgbClr val="000000"/>
              </a:solidFill>
              <a:latin typeface="Arial" pitchFamily="34" charset="0"/>
              <a:cs typeface="Arial" pitchFamily="34" charset="0"/>
            </a:endParaRPr>
          </a:p>
          <a:p>
            <a:r>
              <a:rPr lang="en-US" sz="1200" b="1" dirty="0" err="1">
                <a:solidFill>
                  <a:srgbClr val="000000"/>
                </a:solidFill>
                <a:latin typeface="Arial" pitchFamily="34" charset="0"/>
                <a:cs typeface="Arial" pitchFamily="34" charset="0"/>
              </a:rPr>
              <a:t>iBOX</a:t>
            </a:r>
            <a:r>
              <a:rPr lang="en-US" sz="1200" b="1" dirty="0">
                <a:solidFill>
                  <a:srgbClr val="000000"/>
                </a:solidFill>
                <a:latin typeface="Arial" pitchFamily="34" charset="0"/>
                <a:cs typeface="Arial" pitchFamily="34" charset="0"/>
              </a:rPr>
              <a:t> Vision</a:t>
            </a:r>
            <a:r>
              <a:rPr lang="en-US" sz="1200" dirty="0">
                <a:solidFill>
                  <a:srgbClr val="000000"/>
                </a:solidFill>
                <a:latin typeface="Arial" pitchFamily="34" charset="0"/>
                <a:cs typeface="Arial" pitchFamily="34" charset="0"/>
              </a:rPr>
              <a:t> is a small, light weight, portable device. As big as a bar of soap, </a:t>
            </a:r>
            <a:r>
              <a:rPr lang="en-US" sz="1200" dirty="0" err="1">
                <a:solidFill>
                  <a:srgbClr val="000000"/>
                </a:solidFill>
                <a:latin typeface="Arial" pitchFamily="34" charset="0"/>
                <a:cs typeface="Arial" pitchFamily="34" charset="0"/>
              </a:rPr>
              <a:t>iBox</a:t>
            </a:r>
            <a:r>
              <a:rPr lang="en-US" sz="1200" dirty="0">
                <a:solidFill>
                  <a:srgbClr val="000000"/>
                </a:solidFill>
                <a:latin typeface="Arial" pitchFamily="34" charset="0"/>
                <a:cs typeface="Arial" pitchFamily="34" charset="0"/>
              </a:rPr>
              <a:t> Vision includes a CPU, an LED projector, and a wireless card. It is preloaded with </a:t>
            </a:r>
            <a:r>
              <a:rPr lang="en-US" sz="1200" dirty="0" err="1" smtClean="0">
                <a:solidFill>
                  <a:srgbClr val="000000"/>
                </a:solidFill>
                <a:latin typeface="Arial" pitchFamily="34" charset="0"/>
                <a:cs typeface="Arial" pitchFamily="34" charset="0"/>
              </a:rPr>
              <a:t>iBOX</a:t>
            </a:r>
            <a:r>
              <a:rPr lang="en-US" sz="1200" dirty="0" smtClean="0">
                <a:solidFill>
                  <a:srgbClr val="000000"/>
                </a:solidFill>
                <a:latin typeface="Arial" pitchFamily="34" charset="0"/>
                <a:cs typeface="Arial" pitchFamily="34" charset="0"/>
              </a:rPr>
              <a:t> software </a:t>
            </a:r>
            <a:r>
              <a:rPr lang="en-US" sz="1200" dirty="0">
                <a:solidFill>
                  <a:srgbClr val="000000"/>
                </a:solidFill>
                <a:latin typeface="Arial" pitchFamily="34" charset="0"/>
                <a:cs typeface="Arial" pitchFamily="34" charset="0"/>
              </a:rPr>
              <a:t>making the device more secure and private. </a:t>
            </a:r>
            <a:r>
              <a:rPr lang="en-US" sz="1200" dirty="0" err="1">
                <a:solidFill>
                  <a:srgbClr val="000000"/>
                </a:solidFill>
                <a:latin typeface="Arial" pitchFamily="34" charset="0"/>
                <a:cs typeface="Arial" pitchFamily="34" charset="0"/>
              </a:rPr>
              <a:t>iBOX</a:t>
            </a:r>
            <a:r>
              <a:rPr lang="en-US" sz="1200" dirty="0">
                <a:solidFill>
                  <a:srgbClr val="000000"/>
                </a:solidFill>
                <a:latin typeface="Arial" pitchFamily="34" charset="0"/>
                <a:cs typeface="Arial" pitchFamily="34" charset="0"/>
              </a:rPr>
              <a:t> Vision could convert  virtually any place with wireless Internet or hot spot from your phone in to library, office or Movie Theater. Just simply turn the device on and navigate through the Internet using </a:t>
            </a:r>
            <a:r>
              <a:rPr lang="en-US" sz="1200" dirty="0" err="1">
                <a:solidFill>
                  <a:srgbClr val="000000"/>
                </a:solidFill>
                <a:latin typeface="Arial" pitchFamily="34" charset="0"/>
                <a:cs typeface="Arial" pitchFamily="34" charset="0"/>
              </a:rPr>
              <a:t>iBOX</a:t>
            </a:r>
            <a:r>
              <a:rPr lang="en-US" sz="1200" dirty="0">
                <a:solidFill>
                  <a:srgbClr val="000000"/>
                </a:solidFill>
                <a:latin typeface="Arial" pitchFamily="34" charset="0"/>
                <a:cs typeface="Arial" pitchFamily="34" charset="0"/>
              </a:rPr>
              <a:t> virtual keyboard. Enjoy having your data at the tip of your fingers.</a:t>
            </a:r>
          </a:p>
          <a:p>
            <a:r>
              <a:rPr lang="en-US" sz="1200" dirty="0">
                <a:solidFill>
                  <a:srgbClr val="000000"/>
                </a:solidFill>
                <a:latin typeface="Arial" pitchFamily="34" charset="0"/>
                <a:cs typeface="Arial" pitchFamily="34" charset="0"/>
              </a:rPr>
              <a:t>SWOT analysis </a:t>
            </a:r>
            <a:r>
              <a:rPr lang="en-US" sz="1200" dirty="0" err="1">
                <a:solidFill>
                  <a:srgbClr val="000000"/>
                </a:solidFill>
                <a:latin typeface="Arial" pitchFamily="34" charset="0"/>
                <a:cs typeface="Arial" pitchFamily="34" charset="0"/>
              </a:rPr>
              <a:t>iBOX</a:t>
            </a:r>
            <a:r>
              <a:rPr lang="en-US" sz="1200" dirty="0">
                <a:solidFill>
                  <a:srgbClr val="000000"/>
                </a:solidFill>
                <a:latin typeface="Arial" pitchFamily="34" charset="0"/>
                <a:cs typeface="Arial" pitchFamily="34" charset="0"/>
              </a:rPr>
              <a:t> Vision</a:t>
            </a:r>
          </a:p>
          <a:p>
            <a:endParaRPr lang="en-US" sz="1200" dirty="0"/>
          </a:p>
        </p:txBody>
      </p:sp>
      <p:sp>
        <p:nvSpPr>
          <p:cNvPr id="7" name="TextBox 6"/>
          <p:cNvSpPr txBox="1"/>
          <p:nvPr/>
        </p:nvSpPr>
        <p:spPr>
          <a:xfrm>
            <a:off x="1752600" y="-64532"/>
            <a:ext cx="46482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Investment Considerations </a:t>
            </a:r>
            <a:endParaRPr lang="en-US" dirty="0">
              <a:solidFill>
                <a:schemeClr val="bg1"/>
              </a:solidFill>
              <a:latin typeface="Arial" pitchFamily="34" charset="0"/>
              <a:cs typeface="Arial" pitchFamily="34" charset="0"/>
            </a:endParaRPr>
          </a:p>
        </p:txBody>
      </p:sp>
      <p:grpSp>
        <p:nvGrpSpPr>
          <p:cNvPr id="9" name="Group 8"/>
          <p:cNvGrpSpPr/>
          <p:nvPr/>
        </p:nvGrpSpPr>
        <p:grpSpPr>
          <a:xfrm>
            <a:off x="2242456" y="2965634"/>
            <a:ext cx="2362200" cy="227643"/>
            <a:chOff x="5085594" y="22861"/>
            <a:chExt cx="2661330" cy="738314"/>
          </a:xfrm>
          <a:scene3d>
            <a:camera prst="orthographicFront">
              <a:rot lat="0" lon="0" rev="0"/>
            </a:camera>
            <a:lightRig rig="balanced" dir="t">
              <a:rot lat="0" lon="0" rev="8700000"/>
            </a:lightRig>
          </a:scene3d>
        </p:grpSpPr>
        <p:sp>
          <p:nvSpPr>
            <p:cNvPr id="10" name="Rectangle 9"/>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11" name="Rectangle 10"/>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a:solidFill>
                    <a:srgbClr val="002060"/>
                  </a:solidFill>
                </a:rPr>
                <a:t>Strength</a:t>
              </a:r>
              <a:endParaRPr lang="en-US" sz="1300" kern="1200" dirty="0">
                <a:solidFill>
                  <a:srgbClr val="002060"/>
                </a:solidFill>
                <a:latin typeface="Gill Sans MT" pitchFamily="34" charset="0"/>
              </a:endParaRPr>
            </a:p>
          </p:txBody>
        </p:sp>
      </p:grpSp>
      <p:grpSp>
        <p:nvGrpSpPr>
          <p:cNvPr id="12" name="Group 11"/>
          <p:cNvGrpSpPr/>
          <p:nvPr/>
        </p:nvGrpSpPr>
        <p:grpSpPr>
          <a:xfrm>
            <a:off x="2242455" y="3200398"/>
            <a:ext cx="2362201" cy="1143000"/>
            <a:chOff x="5085594" y="22861"/>
            <a:chExt cx="2661330" cy="738314"/>
          </a:xfrm>
        </p:grpSpPr>
        <p:sp>
          <p:nvSpPr>
            <p:cNvPr id="13" name="Rectangle 12"/>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14" name="Rectangle 13"/>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lvl="0" indent="-171450">
                <a:buFont typeface="Arial" pitchFamily="34" charset="0"/>
                <a:buChar char="•"/>
              </a:pPr>
              <a:r>
                <a:rPr lang="en-US" sz="1000" dirty="0"/>
                <a:t>Novel concept</a:t>
              </a:r>
            </a:p>
            <a:p>
              <a:pPr marL="171450" lvl="0" indent="-171450">
                <a:buFont typeface="Arial" pitchFamily="34" charset="0"/>
                <a:buChar char="•"/>
              </a:pPr>
              <a:r>
                <a:rPr lang="en-US" sz="1000" dirty="0"/>
                <a:t>Portability </a:t>
              </a:r>
            </a:p>
            <a:p>
              <a:pPr marL="171450" lvl="0" indent="-171450">
                <a:buFont typeface="Arial" pitchFamily="34" charset="0"/>
                <a:buChar char="•"/>
              </a:pPr>
              <a:r>
                <a:rPr lang="en-US" sz="1000" dirty="0"/>
                <a:t>LED production facility available </a:t>
              </a:r>
            </a:p>
            <a:p>
              <a:pPr marL="171450" lvl="0" indent="-171450">
                <a:buFont typeface="Arial" pitchFamily="34" charset="0"/>
                <a:buChar char="•"/>
              </a:pPr>
              <a:r>
                <a:rPr lang="en-US" sz="1000" dirty="0"/>
                <a:t>Technical staff available </a:t>
              </a:r>
            </a:p>
            <a:p>
              <a:pPr marL="171450" lvl="0" indent="-171450">
                <a:buFont typeface="Arial" pitchFamily="34" charset="0"/>
                <a:buChar char="•"/>
              </a:pPr>
              <a:r>
                <a:rPr lang="en-US" sz="1000" dirty="0" err="1"/>
                <a:t>iBOX</a:t>
              </a:r>
              <a:r>
                <a:rPr lang="en-US" sz="1000" dirty="0"/>
                <a:t> part is highly customizable</a:t>
              </a:r>
            </a:p>
            <a:p>
              <a:pPr marL="171450" indent="-171450">
                <a:buFont typeface="Arial" pitchFamily="34" charset="0"/>
                <a:buChar char="•"/>
              </a:pPr>
              <a:r>
                <a:rPr lang="en-US" sz="1000" dirty="0"/>
                <a:t>Could be integrated with other software solutions</a:t>
              </a:r>
              <a:endParaRPr lang="en-US" sz="1000" dirty="0">
                <a:latin typeface="Cambria"/>
                <a:ea typeface="Cambria"/>
                <a:cs typeface="Times New Roman"/>
              </a:endParaRPr>
            </a:p>
          </p:txBody>
        </p:sp>
      </p:grpSp>
      <p:grpSp>
        <p:nvGrpSpPr>
          <p:cNvPr id="15" name="Group 14"/>
          <p:cNvGrpSpPr/>
          <p:nvPr/>
        </p:nvGrpSpPr>
        <p:grpSpPr>
          <a:xfrm>
            <a:off x="4648200" y="2965634"/>
            <a:ext cx="2362200" cy="227643"/>
            <a:chOff x="5085594" y="22861"/>
            <a:chExt cx="2661330" cy="738314"/>
          </a:xfrm>
          <a:scene3d>
            <a:camera prst="orthographicFront">
              <a:rot lat="0" lon="0" rev="0"/>
            </a:camera>
            <a:lightRig rig="balanced" dir="t">
              <a:rot lat="0" lon="0" rev="8700000"/>
            </a:lightRig>
          </a:scene3d>
        </p:grpSpPr>
        <p:sp>
          <p:nvSpPr>
            <p:cNvPr id="16" name="Rectangle 15"/>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17" name="Rectangle 16"/>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Weaknesses</a:t>
              </a:r>
              <a:endParaRPr lang="en-US" sz="1300" kern="1200" dirty="0">
                <a:solidFill>
                  <a:srgbClr val="002060"/>
                </a:solidFill>
                <a:latin typeface="Gill Sans MT" pitchFamily="34" charset="0"/>
              </a:endParaRPr>
            </a:p>
          </p:txBody>
        </p:sp>
      </p:grpSp>
      <p:grpSp>
        <p:nvGrpSpPr>
          <p:cNvPr id="18" name="Group 17"/>
          <p:cNvGrpSpPr/>
          <p:nvPr/>
        </p:nvGrpSpPr>
        <p:grpSpPr>
          <a:xfrm>
            <a:off x="4648199" y="3194235"/>
            <a:ext cx="2362201" cy="1149164"/>
            <a:chOff x="5085594" y="22861"/>
            <a:chExt cx="2661330" cy="738314"/>
          </a:xfrm>
        </p:grpSpPr>
        <p:sp>
          <p:nvSpPr>
            <p:cNvPr id="19" name="Rectangle 18"/>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20" name="Rectangle 19"/>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lvl="0" indent="-171450">
                <a:buFont typeface="Arial" pitchFamily="34" charset="0"/>
                <a:buChar char="•"/>
              </a:pPr>
              <a:r>
                <a:rPr lang="en-US" sz="1000" dirty="0"/>
                <a:t>Difficult to market</a:t>
              </a:r>
            </a:p>
            <a:p>
              <a:pPr marL="171450" indent="-171450">
                <a:buFont typeface="Arial" pitchFamily="34" charset="0"/>
                <a:buChar char="•"/>
              </a:pPr>
              <a:r>
                <a:rPr lang="en-US" sz="1000" dirty="0"/>
                <a:t>Production cost</a:t>
              </a:r>
              <a:endParaRPr lang="en-US" sz="1000" dirty="0">
                <a:latin typeface="Cambria"/>
                <a:ea typeface="Cambria"/>
                <a:cs typeface="Times New Roman"/>
              </a:endParaRPr>
            </a:p>
          </p:txBody>
        </p:sp>
      </p:grpSp>
      <p:grpSp>
        <p:nvGrpSpPr>
          <p:cNvPr id="21" name="Group 20"/>
          <p:cNvGrpSpPr/>
          <p:nvPr/>
        </p:nvGrpSpPr>
        <p:grpSpPr>
          <a:xfrm>
            <a:off x="2242456" y="4337236"/>
            <a:ext cx="2362200" cy="227643"/>
            <a:chOff x="5085594" y="22861"/>
            <a:chExt cx="2661330" cy="738314"/>
          </a:xfrm>
          <a:scene3d>
            <a:camera prst="orthographicFront">
              <a:rot lat="0" lon="0" rev="0"/>
            </a:camera>
            <a:lightRig rig="balanced" dir="t">
              <a:rot lat="0" lon="0" rev="8700000"/>
            </a:lightRig>
          </a:scene3d>
        </p:grpSpPr>
        <p:sp>
          <p:nvSpPr>
            <p:cNvPr id="22" name="Rectangle 21"/>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23" name="Rectangle 22"/>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Opportunities</a:t>
              </a:r>
              <a:endParaRPr lang="en-US" sz="1300" kern="1200" dirty="0">
                <a:solidFill>
                  <a:srgbClr val="002060"/>
                </a:solidFill>
                <a:latin typeface="Gill Sans MT" pitchFamily="34" charset="0"/>
              </a:endParaRPr>
            </a:p>
          </p:txBody>
        </p:sp>
      </p:grpSp>
      <p:grpSp>
        <p:nvGrpSpPr>
          <p:cNvPr id="24" name="Group 23"/>
          <p:cNvGrpSpPr/>
          <p:nvPr/>
        </p:nvGrpSpPr>
        <p:grpSpPr>
          <a:xfrm>
            <a:off x="2242455" y="4572000"/>
            <a:ext cx="2362201" cy="685799"/>
            <a:chOff x="5085594" y="22861"/>
            <a:chExt cx="2661330" cy="738314"/>
          </a:xfrm>
        </p:grpSpPr>
        <p:sp>
          <p:nvSpPr>
            <p:cNvPr id="25" name="Rectangle 24"/>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lvl="0" indent="-171450">
                <a:buFont typeface="Arial" pitchFamily="34" charset="0"/>
                <a:buChar char="•"/>
              </a:pPr>
              <a:r>
                <a:rPr lang="en-US" sz="1000" dirty="0"/>
                <a:t>To be represented on the market of mobile devices</a:t>
              </a:r>
            </a:p>
            <a:p>
              <a:pPr marL="171450" lvl="0" indent="-171450">
                <a:buFont typeface="Arial" pitchFamily="34" charset="0"/>
                <a:buChar char="•"/>
              </a:pPr>
              <a:r>
                <a:rPr lang="en-US" sz="1000" dirty="0"/>
                <a:t>Lower the cost for developers </a:t>
              </a:r>
            </a:p>
            <a:p>
              <a:pPr marL="171450" lvl="0" indent="-171450">
                <a:buFont typeface="Arial" pitchFamily="34" charset="0"/>
                <a:buChar char="•"/>
              </a:pPr>
              <a:r>
                <a:rPr lang="en-US" sz="1000" dirty="0"/>
                <a:t>Increase the value of the end product </a:t>
              </a:r>
            </a:p>
          </p:txBody>
        </p:sp>
      </p:grpSp>
      <p:grpSp>
        <p:nvGrpSpPr>
          <p:cNvPr id="27" name="Group 26"/>
          <p:cNvGrpSpPr/>
          <p:nvPr/>
        </p:nvGrpSpPr>
        <p:grpSpPr>
          <a:xfrm>
            <a:off x="4648200" y="4337236"/>
            <a:ext cx="2362200" cy="227643"/>
            <a:chOff x="5085594" y="22861"/>
            <a:chExt cx="2661330" cy="738314"/>
          </a:xfrm>
          <a:scene3d>
            <a:camera prst="orthographicFront">
              <a:rot lat="0" lon="0" rev="0"/>
            </a:camera>
            <a:lightRig rig="balanced" dir="t">
              <a:rot lat="0" lon="0" rev="8700000"/>
            </a:lightRig>
          </a:scene3d>
        </p:grpSpPr>
        <p:sp>
          <p:nvSpPr>
            <p:cNvPr id="28" name="Rectangle 27"/>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sp>
        <p:sp>
          <p:nvSpPr>
            <p:cNvPr id="29" name="Rectangle 28"/>
            <p:cNvSpPr/>
            <p:nvPr/>
          </p:nvSpPr>
          <p:spPr>
            <a:xfrm>
              <a:off x="5085594" y="22861"/>
              <a:ext cx="2661330" cy="738314"/>
            </a:xfrm>
            <a:prstGeom prst="rect">
              <a:avLst/>
            </a:prstGeom>
            <a:ln>
              <a:noFill/>
            </a:ln>
            <a:effectLst>
              <a:outerShdw blurRad="44450" dist="27940" dir="5400000" algn="ctr">
                <a:srgbClr val="000000">
                  <a:alpha val="32000"/>
                </a:srgbClr>
              </a:outerShdw>
            </a:effectLst>
            <a:sp3d>
              <a:bevelT w="190500" h="38100"/>
            </a:sp3d>
          </p:spPr>
          <p:style>
            <a:lnRef idx="1">
              <a:schemeClr val="dk1"/>
            </a:lnRef>
            <a:fillRef idx="1002">
              <a:schemeClr val="dk2"/>
            </a:fillRef>
            <a:effectRef idx="2">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en-US" sz="1300" b="1" dirty="0" smtClean="0">
                  <a:solidFill>
                    <a:srgbClr val="002060"/>
                  </a:solidFill>
                </a:rPr>
                <a:t>Threats</a:t>
              </a:r>
              <a:endParaRPr lang="en-US" sz="1300" kern="1200" dirty="0">
                <a:solidFill>
                  <a:srgbClr val="002060"/>
                </a:solidFill>
                <a:latin typeface="Gill Sans MT" pitchFamily="34" charset="0"/>
              </a:endParaRPr>
            </a:p>
          </p:txBody>
        </p:sp>
      </p:grpSp>
      <p:grpSp>
        <p:nvGrpSpPr>
          <p:cNvPr id="30" name="Group 29"/>
          <p:cNvGrpSpPr/>
          <p:nvPr/>
        </p:nvGrpSpPr>
        <p:grpSpPr>
          <a:xfrm>
            <a:off x="4648199" y="4565838"/>
            <a:ext cx="2362201" cy="691962"/>
            <a:chOff x="5085594" y="22861"/>
            <a:chExt cx="2661330" cy="738314"/>
          </a:xfrm>
        </p:grpSpPr>
        <p:sp>
          <p:nvSpPr>
            <p:cNvPr id="31" name="Rectangle 30"/>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sp>
        <p:sp>
          <p:nvSpPr>
            <p:cNvPr id="32" name="Rectangle 31"/>
            <p:cNvSpPr/>
            <p:nvPr/>
          </p:nvSpPr>
          <p:spPr>
            <a:xfrm>
              <a:off x="5085594" y="22861"/>
              <a:ext cx="2661330" cy="738314"/>
            </a:xfrm>
            <a:prstGeom prst="rect">
              <a:avLst/>
            </a:prstGeom>
            <a:ln/>
          </p:spPr>
          <p:style>
            <a:lnRef idx="1">
              <a:schemeClr val="accent1"/>
            </a:lnRef>
            <a:fillRef idx="3">
              <a:schemeClr val="accent1"/>
            </a:fillRef>
            <a:effectRef idx="2">
              <a:schemeClr val="accent1"/>
            </a:effectRef>
            <a:fontRef idx="minor">
              <a:schemeClr val="lt1"/>
            </a:fontRef>
          </p:style>
          <p:txBody>
            <a:bodyPr spcFirstLastPara="0" vert="horz" wrap="square" lIns="12700" tIns="12700" rIns="12700" bIns="12700" numCol="1" spcCol="1270" anchor="ctr" anchorCtr="0">
              <a:noAutofit/>
            </a:bodyPr>
            <a:lstStyle/>
            <a:p>
              <a:pPr marL="171450" indent="-171450">
                <a:buFont typeface="Arial" pitchFamily="34" charset="0"/>
                <a:buChar char="•"/>
              </a:pPr>
              <a:r>
                <a:rPr lang="en-US" sz="1000" dirty="0"/>
                <a:t>The concept of </a:t>
              </a:r>
              <a:r>
                <a:rPr lang="en-US" sz="1000" dirty="0" err="1"/>
                <a:t>iBOX</a:t>
              </a:r>
              <a:r>
                <a:rPr lang="en-US" sz="1000" dirty="0"/>
                <a:t> Vision could be replicated by a bigger company</a:t>
              </a:r>
            </a:p>
            <a:p>
              <a:pPr marL="171450" indent="-171450">
                <a:buFont typeface="Arial" pitchFamily="34" charset="0"/>
                <a:buChar char="•"/>
              </a:pPr>
              <a:r>
                <a:rPr lang="en-US" sz="1000" dirty="0"/>
                <a:t>Inability to bring the product to </a:t>
              </a:r>
              <a:r>
                <a:rPr lang="en-US" sz="1000" dirty="0" smtClean="0"/>
                <a:t>  desirable markets</a:t>
              </a:r>
              <a:endParaRPr lang="en-US" sz="1000" dirty="0">
                <a:ea typeface="Cambria"/>
                <a:cs typeface="Times New Roman"/>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57900">
            <a:off x="3010105" y="2061550"/>
            <a:ext cx="1638095" cy="1038095"/>
          </a:xfrm>
          <a:prstGeom prst="rect">
            <a:avLst/>
          </a:prstGeom>
        </p:spPr>
      </p:pic>
    </p:spTree>
    <p:extLst>
      <p:ext uri="{BB962C8B-B14F-4D97-AF65-F5344CB8AC3E}">
        <p14:creationId xmlns:p14="http://schemas.microsoft.com/office/powerpoint/2010/main" val="2721358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1873</TotalTime>
  <Words>2633</Words>
  <Application>Microsoft Office PowerPoint</Application>
  <PresentationFormat>On-screen Show (4:3)</PresentationFormat>
  <Paragraphs>294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Shelly Prisella</dc:creator>
  <cp:lastModifiedBy>Shelly Prisella</cp:lastModifiedBy>
  <cp:revision>101</cp:revision>
  <cp:lastPrinted>2013-07-22T15:48:25Z</cp:lastPrinted>
  <dcterms:created xsi:type="dcterms:W3CDTF">2013-07-11T18:31:47Z</dcterms:created>
  <dcterms:modified xsi:type="dcterms:W3CDTF">2013-07-31T18:31:36Z</dcterms:modified>
</cp:coreProperties>
</file>